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  <p:sldMasterId id="2147483666" r:id="rId2"/>
  </p:sldMasterIdLst>
  <p:notesMasterIdLst>
    <p:notesMasterId r:id="rId47"/>
  </p:notesMasterIdLst>
  <p:handoutMasterIdLst>
    <p:handoutMasterId r:id="rId48"/>
  </p:handoutMasterIdLst>
  <p:sldIdLst>
    <p:sldId id="256" r:id="rId3"/>
    <p:sldId id="257" r:id="rId4"/>
    <p:sldId id="258" r:id="rId5"/>
    <p:sldId id="259" r:id="rId6"/>
    <p:sldId id="261" r:id="rId7"/>
    <p:sldId id="260" r:id="rId8"/>
    <p:sldId id="262" r:id="rId9"/>
    <p:sldId id="307" r:id="rId10"/>
    <p:sldId id="277" r:id="rId11"/>
    <p:sldId id="321" r:id="rId12"/>
    <p:sldId id="332" r:id="rId13"/>
    <p:sldId id="333" r:id="rId14"/>
    <p:sldId id="309" r:id="rId15"/>
    <p:sldId id="276" r:id="rId16"/>
    <p:sldId id="334" r:id="rId17"/>
    <p:sldId id="310" r:id="rId18"/>
    <p:sldId id="323" r:id="rId19"/>
    <p:sldId id="345" r:id="rId20"/>
    <p:sldId id="335" r:id="rId21"/>
    <p:sldId id="336" r:id="rId22"/>
    <p:sldId id="320" r:id="rId23"/>
    <p:sldId id="322" r:id="rId24"/>
    <p:sldId id="337" r:id="rId25"/>
    <p:sldId id="326" r:id="rId26"/>
    <p:sldId id="338" r:id="rId27"/>
    <p:sldId id="316" r:id="rId28"/>
    <p:sldId id="317" r:id="rId29"/>
    <p:sldId id="340" r:id="rId30"/>
    <p:sldId id="341" r:id="rId31"/>
    <p:sldId id="325" r:id="rId32"/>
    <p:sldId id="313" r:id="rId33"/>
    <p:sldId id="314" r:id="rId34"/>
    <p:sldId id="339" r:id="rId35"/>
    <p:sldId id="342" r:id="rId36"/>
    <p:sldId id="315" r:id="rId37"/>
    <p:sldId id="344" r:id="rId38"/>
    <p:sldId id="343" r:id="rId39"/>
    <p:sldId id="281" r:id="rId40"/>
    <p:sldId id="282" r:id="rId41"/>
    <p:sldId id="306" r:id="rId42"/>
    <p:sldId id="308" r:id="rId43"/>
    <p:sldId id="304" r:id="rId44"/>
    <p:sldId id="267" r:id="rId45"/>
    <p:sldId id="268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lias Ahmad" initials="IA" lastIdx="2" clrIdx="0">
    <p:extLst>
      <p:ext uri="{19B8F6BF-5375-455C-9EA6-DF929625EA0E}">
        <p15:presenceInfo xmlns:p15="http://schemas.microsoft.com/office/powerpoint/2012/main" userId="07d5a97da2627da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E9ABE2-3DB3-4E32-8AFF-053A8640C2CA}">
  <a:tblStyle styleId="{ABE9ABE2-3DB3-4E32-8AFF-053A8640C2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0998983-DB4C-4088-A797-6ED3E7292FB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38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7022A5-7393-4100-A6E4-9DFC37C4B1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945338-E16D-4FDB-96E1-A5A68D7A88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1BB90-E182-4832-8453-3F5DA1261EEF}" type="datetimeFigureOut">
              <a:rPr lang="en-US" smtClean="0"/>
              <a:t>7/30/2025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04F33-7BBB-4A0A-936E-3312394897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553B0-43C7-43DB-B8E6-78CE9041A6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5F5A9-297A-46C8-B1B7-17B95CFD1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547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811ad8773_2_47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35811ad8773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811ad8773_2_302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35811ad8773_2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627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811ad8773_2_361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35811ad8773_2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811ad8773_2_370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35811ad8773_2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811ad8773_2_65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35811ad8773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811ad8773_2_77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35811ad8773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811ad8773_2_8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g35811ad8773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813276d4d_0_0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35813276d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811ad8773_2_10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35811ad8773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811ad8773_2_120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35811ad8773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811ad8773_2_10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35811ad8773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6946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811ad8773_0_37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35811ad877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5097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1171281" y="1568447"/>
            <a:ext cx="680144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  <a:defRPr sz="5400" b="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1171575" y="3511546"/>
            <a:ext cx="6803136" cy="342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1090422" y="3908295"/>
            <a:ext cx="4429125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6455189" y="3909060"/>
            <a:ext cx="1583911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11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11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11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11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11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11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11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11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0" y="0"/>
            <a:ext cx="9144000" cy="11717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EEE xxx – Course Title Laboratory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Jan 202x Level-x Term-I Section Z</a:t>
            </a: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Project Demonstration</a:t>
            </a:r>
            <a:endParaRPr sz="1100"/>
          </a:p>
        </p:txBody>
      </p:sp>
      <p:sp>
        <p:nvSpPr>
          <p:cNvPr id="64" name="Google Shape;64;p14"/>
          <p:cNvSpPr/>
          <p:nvPr/>
        </p:nvSpPr>
        <p:spPr>
          <a:xfrm>
            <a:off x="0" y="4476493"/>
            <a:ext cx="9144000" cy="6670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smal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Bangladesh University of Engineering and Technology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small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Electrical and Electronic Engineering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2">
            <a:alphaModFix/>
          </a:blip>
          <a:srcRect r="84048"/>
          <a:stretch/>
        </p:blipFill>
        <p:spPr>
          <a:xfrm>
            <a:off x="1261872" y="4534533"/>
            <a:ext cx="595223" cy="5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800100" y="344786"/>
            <a:ext cx="7543800" cy="546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800100" y="1120140"/>
            <a:ext cx="7543800" cy="340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/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dt" idx="10"/>
          </p:nvPr>
        </p:nvSpPr>
        <p:spPr>
          <a:xfrm>
            <a:off x="324364" y="4876228"/>
            <a:ext cx="29760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3300413" y="4880734"/>
            <a:ext cx="3750469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558213" y="4876229"/>
            <a:ext cx="391477" cy="2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800100" y="344786"/>
            <a:ext cx="7543800" cy="546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800100" y="1577340"/>
            <a:ext cx="3566160" cy="281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marL="1371600" lvl="2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marL="1828800" lvl="3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marL="2743200" lvl="5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marL="320040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marL="365760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marL="411480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2"/>
          </p:nvPr>
        </p:nvSpPr>
        <p:spPr>
          <a:xfrm>
            <a:off x="4777740" y="1577340"/>
            <a:ext cx="3566160" cy="2811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marL="1371600" lvl="2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marL="1828800" lvl="3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marL="2743200" lvl="5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marL="320040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marL="365760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marL="411480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558213" y="4876229"/>
            <a:ext cx="391477" cy="2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dt" idx="10"/>
          </p:nvPr>
        </p:nvSpPr>
        <p:spPr>
          <a:xfrm>
            <a:off x="324365" y="4876228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ftr" idx="11"/>
          </p:nvPr>
        </p:nvSpPr>
        <p:spPr>
          <a:xfrm>
            <a:off x="3943350" y="4861941"/>
            <a:ext cx="4614863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800100" y="344786"/>
            <a:ext cx="7543800" cy="546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802386" y="1555751"/>
            <a:ext cx="356616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/>
          </p:nvPr>
        </p:nvSpPr>
        <p:spPr>
          <a:xfrm>
            <a:off x="802386" y="2066924"/>
            <a:ext cx="356616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marL="1371600" lvl="2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marL="1828800" lvl="3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marL="2743200" lvl="5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marL="320040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marL="365760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marL="411480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3"/>
          </p:nvPr>
        </p:nvSpPr>
        <p:spPr>
          <a:xfrm>
            <a:off x="4780026" y="1555751"/>
            <a:ext cx="356616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4"/>
          </p:nvPr>
        </p:nvSpPr>
        <p:spPr>
          <a:xfrm>
            <a:off x="4780026" y="2067436"/>
            <a:ext cx="356616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◦"/>
              <a:defRPr sz="1400"/>
            </a:lvl1pPr>
            <a:lvl2pPr marL="91440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◦"/>
              <a:defRPr sz="1200"/>
            </a:lvl2pPr>
            <a:lvl3pPr marL="1371600" lvl="2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3pPr>
            <a:lvl4pPr marL="1828800" lvl="3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4pPr>
            <a:lvl5pPr marL="2286000" lvl="4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5pPr>
            <a:lvl6pPr marL="2743200" lvl="5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6pPr>
            <a:lvl7pPr marL="320040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7pPr>
            <a:lvl8pPr marL="365760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8pPr>
            <a:lvl9pPr marL="411480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Char char="◦"/>
              <a:defRPr sz="1100"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8558213" y="4876229"/>
            <a:ext cx="391477" cy="2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dt" idx="10"/>
          </p:nvPr>
        </p:nvSpPr>
        <p:spPr>
          <a:xfrm>
            <a:off x="324365" y="4876228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ftr" idx="11"/>
          </p:nvPr>
        </p:nvSpPr>
        <p:spPr>
          <a:xfrm>
            <a:off x="3943350" y="4861941"/>
            <a:ext cx="4614863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800100" y="344786"/>
            <a:ext cx="7543800" cy="546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8558213" y="4876229"/>
            <a:ext cx="391477" cy="2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dt" idx="10"/>
          </p:nvPr>
        </p:nvSpPr>
        <p:spPr>
          <a:xfrm>
            <a:off x="324365" y="4876228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ftr" idx="11"/>
          </p:nvPr>
        </p:nvSpPr>
        <p:spPr>
          <a:xfrm>
            <a:off x="3943350" y="4861941"/>
            <a:ext cx="4614863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558213" y="4876229"/>
            <a:ext cx="391477" cy="2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dt" idx="10"/>
          </p:nvPr>
        </p:nvSpPr>
        <p:spPr>
          <a:xfrm>
            <a:off x="324365" y="4876228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ftr" idx="11"/>
          </p:nvPr>
        </p:nvSpPr>
        <p:spPr>
          <a:xfrm>
            <a:off x="3943350" y="4861941"/>
            <a:ext cx="4614863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1" y="4842892"/>
            <a:ext cx="9144000" cy="30987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800100" y="344786"/>
            <a:ext cx="7543800" cy="546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rial"/>
              <a:buNone/>
              <a:defRPr sz="3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800100" y="1120140"/>
            <a:ext cx="7543800" cy="340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Char char="◦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Char char="◦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100"/>
              <a:buFont typeface="Garamond"/>
              <a:buChar char="◦"/>
              <a:defRPr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558213" y="4876229"/>
            <a:ext cx="391477" cy="2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8">
            <a:alphaModFix/>
          </a:blip>
          <a:srcRect r="84048"/>
          <a:stretch/>
        </p:blipFill>
        <p:spPr>
          <a:xfrm>
            <a:off x="38344" y="4842892"/>
            <a:ext cx="286021" cy="26473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dt" idx="10"/>
          </p:nvPr>
        </p:nvSpPr>
        <p:spPr>
          <a:xfrm>
            <a:off x="324364" y="4876228"/>
            <a:ext cx="2976048" cy="29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3300413" y="4880734"/>
            <a:ext cx="3750469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og.com/media/en/training-seminars/tutorials/MT-101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ctrTitle"/>
          </p:nvPr>
        </p:nvSpPr>
        <p:spPr>
          <a:xfrm>
            <a:off x="211456" y="1335277"/>
            <a:ext cx="8438400" cy="904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100" dirty="0">
                <a:effectLst/>
                <a:latin typeface="+mj-lt"/>
                <a:ea typeface="Aptos"/>
                <a:cs typeface="Times New Roman" panose="02020603050405020304" pitchFamily="18" charset="0"/>
              </a:rPr>
              <a:t>Design of a Class-A Common-Emitter RF Power Amplifier for the 433 MHz ISM Band</a:t>
            </a:r>
            <a:endParaRPr lang="en-US" sz="2800" kern="100" dirty="0">
              <a:effectLst/>
              <a:latin typeface="+mj-lt"/>
              <a:ea typeface="Aptos"/>
              <a:cs typeface="Times New Roman" panose="02020603050405020304" pitchFamily="18" charset="0"/>
            </a:endParaRPr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342163" y="3837600"/>
            <a:ext cx="1762856" cy="570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 sz="1600" dirty="0"/>
              <a:t>Ilias Ahmad</a:t>
            </a:r>
            <a:endParaRPr sz="16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600" dirty="0"/>
              <a:t>2006068</a:t>
            </a:r>
            <a:endParaRPr sz="1600" dirty="0"/>
          </a:p>
        </p:txBody>
      </p:sp>
      <p:sp>
        <p:nvSpPr>
          <p:cNvPr id="104" name="Google Shape;104;p20"/>
          <p:cNvSpPr txBox="1"/>
          <p:nvPr/>
        </p:nvSpPr>
        <p:spPr>
          <a:xfrm>
            <a:off x="2287102" y="3895199"/>
            <a:ext cx="2126399" cy="512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Garamond"/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Mohammad Al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Hosan</a:t>
            </a:r>
            <a:r>
              <a:rPr lang="en-US" sz="16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900"/>
              <a:buFont typeface="Garamond"/>
              <a:buNone/>
            </a:pP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2006090</a:t>
            </a:r>
            <a:endParaRPr sz="16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4608042" y="3901072"/>
            <a:ext cx="1762856" cy="512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algn="ctr"/>
            <a:r>
              <a:rPr lang="en-US" sz="1600" i="0" dirty="0" err="1">
                <a:solidFill>
                  <a:srgbClr val="25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Shohan</a:t>
            </a:r>
            <a:r>
              <a:rPr lang="en-US" sz="1600" i="0" dirty="0">
                <a:solidFill>
                  <a:srgbClr val="25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Ahmed Rifat</a:t>
            </a:r>
          </a:p>
          <a:p>
            <a:pPr algn="ctr"/>
            <a:r>
              <a:rPr lang="en-US" sz="1600" i="0" dirty="0">
                <a:solidFill>
                  <a:srgbClr val="25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2006116</a:t>
            </a:r>
          </a:p>
        </p:txBody>
      </p:sp>
      <p:sp>
        <p:nvSpPr>
          <p:cNvPr id="106" name="Google Shape;106;p20"/>
          <p:cNvSpPr txBox="1"/>
          <p:nvPr/>
        </p:nvSpPr>
        <p:spPr>
          <a:xfrm>
            <a:off x="6687864" y="3899395"/>
            <a:ext cx="1762856" cy="51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algn="ctr"/>
            <a:r>
              <a:rPr lang="en-US" sz="1600" i="0" dirty="0">
                <a:solidFill>
                  <a:srgbClr val="25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Md. Alamgir Islam</a:t>
            </a:r>
          </a:p>
          <a:p>
            <a:pPr algn="ctr"/>
            <a:r>
              <a:rPr lang="en-US" sz="1600" i="0" dirty="0">
                <a:solidFill>
                  <a:srgbClr val="25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2006122</a:t>
            </a:r>
          </a:p>
        </p:txBody>
      </p:sp>
      <p:sp>
        <p:nvSpPr>
          <p:cNvPr id="108" name="Google Shape;108;p20"/>
          <p:cNvSpPr txBox="1"/>
          <p:nvPr/>
        </p:nvSpPr>
        <p:spPr>
          <a:xfrm>
            <a:off x="50" y="0"/>
            <a:ext cx="9144000" cy="1185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en" sz="1600" dirty="0">
                <a:solidFill>
                  <a:schemeClr val="lt1"/>
                </a:solidFill>
              </a:rPr>
              <a:t>EEE 466 – </a:t>
            </a:r>
            <a:r>
              <a:rPr lang="en-US" sz="1600" spc="-2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Analog</a:t>
            </a:r>
            <a:r>
              <a:rPr lang="en-US" sz="1600" spc="-65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spc="-2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Integrated</a:t>
            </a:r>
            <a:r>
              <a:rPr lang="en-US" sz="1600" spc="-55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spc="-2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Circuits</a:t>
            </a:r>
            <a:r>
              <a:rPr lang="en-US" sz="1600" spc="-7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spc="-2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and</a:t>
            </a:r>
            <a:r>
              <a:rPr lang="en-US" sz="1600" spc="-65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spc="-2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Design</a:t>
            </a:r>
            <a:r>
              <a:rPr lang="en-US" sz="1600" spc="-6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spc="-2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Laboratory</a:t>
            </a:r>
            <a:endParaRPr lang="en-US" sz="1600" dirty="0">
              <a:solidFill>
                <a:schemeClr val="bg1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</a:rPr>
              <a:t>  Jan 2025 Level-4 Term-I Electronics G2 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</a:rPr>
              <a:t>Final Project Presentation</a:t>
            </a:r>
            <a:endParaRPr sz="2000" b="1" dirty="0">
              <a:solidFill>
                <a:schemeClr val="lt1"/>
              </a:solidFill>
            </a:endParaRPr>
          </a:p>
        </p:txBody>
      </p:sp>
      <p:sp>
        <p:nvSpPr>
          <p:cNvPr id="13" name="Google Shape;102;p20">
            <a:extLst>
              <a:ext uri="{FF2B5EF4-FFF2-40B4-BE49-F238E27FC236}">
                <a16:creationId xmlns:a16="http://schemas.microsoft.com/office/drawing/2014/main" id="{0D8C49B0-7078-415A-838D-C8C92AD4A04D}"/>
              </a:ext>
            </a:extLst>
          </p:cNvPr>
          <p:cNvSpPr txBox="1">
            <a:spLocks/>
          </p:cNvSpPr>
          <p:nvPr/>
        </p:nvSpPr>
        <p:spPr>
          <a:xfrm>
            <a:off x="3209604" y="2176751"/>
            <a:ext cx="2259656" cy="66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buSzPts val="900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Group- 04 </a:t>
            </a:r>
          </a:p>
          <a:p>
            <a:pPr marL="0" indent="0">
              <a:buSzPts val="900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: July 29,2025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7B8D9E-1003-4EF1-9072-71AB174C8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778963" y="2866541"/>
            <a:ext cx="946635" cy="9466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6B4F1B-9042-4927-B628-18C9C90CD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764" y="2868793"/>
            <a:ext cx="946635" cy="946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80B34-C8B4-47AA-97F1-7882997197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89" r="10899"/>
          <a:stretch/>
        </p:blipFill>
        <p:spPr>
          <a:xfrm rot="5400000">
            <a:off x="5016152" y="2869152"/>
            <a:ext cx="946635" cy="1075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840847-AE97-4564-A20B-B60BCB011C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983" r="11680" b="13673"/>
          <a:stretch/>
        </p:blipFill>
        <p:spPr>
          <a:xfrm>
            <a:off x="6948511" y="2926718"/>
            <a:ext cx="1082109" cy="9108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9;p21">
            <a:extLst>
              <a:ext uri="{FF2B5EF4-FFF2-40B4-BE49-F238E27FC236}">
                <a16:creationId xmlns:a16="http://schemas.microsoft.com/office/drawing/2014/main" id="{4794191E-D6BD-41F2-A2A7-1CD32D6C2AE5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/>
              <a:t>EEE 466 (2025) –Project Group 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A3317F-6C82-6805-54AC-5FF2BA2D01F0}"/>
              </a:ext>
            </a:extLst>
          </p:cNvPr>
          <p:cNvSpPr txBox="1"/>
          <p:nvPr/>
        </p:nvSpPr>
        <p:spPr>
          <a:xfrm>
            <a:off x="137531" y="61702"/>
            <a:ext cx="651602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Biasing Circuit(Adjusting Q point)</a:t>
            </a:r>
            <a:endParaRPr lang="en-US" sz="33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DDC0F8-8820-BCF4-6693-FBBD59C13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795" y="661866"/>
            <a:ext cx="3047840" cy="4138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B05EB-C832-9476-8ED9-E58BEBE8E2D2}"/>
                  </a:ext>
                </a:extLst>
              </p:cNvPr>
              <p:cNvSpPr txBox="1"/>
              <p:nvPr/>
            </p:nvSpPr>
            <p:spPr>
              <a:xfrm>
                <a:off x="324365" y="815838"/>
                <a:ext cx="2720897" cy="13219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Biasing for,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=40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endParaRPr lang="en-US" sz="1800" b="0" dirty="0">
                  <a:latin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𝑠𝑢𝑝𝑝𝑙𝑦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=10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en-US" sz="1800" b="0" dirty="0">
                  <a:latin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1B05EB-C832-9476-8ED9-E58BEBE8E2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65" y="815838"/>
                <a:ext cx="2720897" cy="1321965"/>
              </a:xfrm>
              <a:prstGeom prst="rect">
                <a:avLst/>
              </a:prstGeom>
              <a:blipFill>
                <a:blip r:embed="rId3"/>
                <a:stretch>
                  <a:fillRect l="-1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E8B05E-7980-52EB-1A0A-917B12338AAE}"/>
                  </a:ext>
                </a:extLst>
              </p:cNvPr>
              <p:cNvSpPr txBox="1"/>
              <p:nvPr/>
            </p:nvSpPr>
            <p:spPr>
              <a:xfrm>
                <a:off x="215590" y="1900514"/>
                <a:ext cx="3042492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=10%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𝑠𝑢𝑝𝑝𝑙𝑦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E8B05E-7980-52EB-1A0A-917B12338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90" y="1900514"/>
                <a:ext cx="3042492" cy="391261"/>
              </a:xfrm>
              <a:prstGeom prst="rect">
                <a:avLst/>
              </a:prstGeom>
              <a:blipFill>
                <a:blip r:embed="rId4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033983-0886-6495-49E4-EAB5062B3BC3}"/>
                  </a:ext>
                </a:extLst>
              </p:cNvPr>
              <p:cNvSpPr txBox="1"/>
              <p:nvPr/>
            </p:nvSpPr>
            <p:spPr>
              <a:xfrm>
                <a:off x="26020" y="2322776"/>
                <a:ext cx="3042492" cy="6580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𝑬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𝑚𝐴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𝟐𝟓</m:t>
                      </m:r>
                      <m:r>
                        <a:rPr lang="el-G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𝜴</m:t>
                      </m:r>
                    </m:oMath>
                  </m:oMathPara>
                </a14:m>
                <a:endParaRPr lang="en-US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033983-0886-6495-49E4-EAB5062B3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0" y="2322776"/>
                <a:ext cx="3042492" cy="6580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CC1C95-B921-01D2-0E43-AB73C8B27A94}"/>
                  </a:ext>
                </a:extLst>
              </p:cNvPr>
              <p:cNvSpPr txBox="1"/>
              <p:nvPr/>
            </p:nvSpPr>
            <p:spPr>
              <a:xfrm>
                <a:off x="182238" y="3161897"/>
                <a:ext cx="3518142" cy="6167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𝐹𝑜𝑟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𝐶𝑙𝑎𝑠𝑠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𝑠𝑢𝑝𝑝𝑙𝑦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𝑉</m:t>
                      </m:r>
                    </m:oMath>
                  </m:oMathPara>
                </a14:m>
                <a:b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CC1C95-B921-01D2-0E43-AB73C8B27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238" y="3161897"/>
                <a:ext cx="3518142" cy="6167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25315B-1214-E412-49DC-57FD09D1E07F}"/>
                  </a:ext>
                </a:extLst>
              </p:cNvPr>
              <p:cNvSpPr txBox="1"/>
              <p:nvPr/>
            </p:nvSpPr>
            <p:spPr>
              <a:xfrm>
                <a:off x="76200" y="3959660"/>
                <a:ext cx="5133278" cy="665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𝑠𝑢𝑝𝑝𝑙𝑦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𝐶𝐸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10−5−1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40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𝑚𝐴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𝟏𝟎𝟎</m:t>
                      </m:r>
                      <m:r>
                        <a:rPr lang="el-GR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𝜴</m:t>
                      </m:r>
                    </m:oMath>
                  </m:oMathPara>
                </a14:m>
                <a:endParaRPr lang="en-US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25315B-1214-E412-49DC-57FD09D1E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3959660"/>
                <a:ext cx="5133278" cy="6655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75DAA92-500C-4461-AADF-648FE7E8081C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20060068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521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36B72-EA56-D4C1-3350-9844D2A92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9;p21">
            <a:extLst>
              <a:ext uri="{FF2B5EF4-FFF2-40B4-BE49-F238E27FC236}">
                <a16:creationId xmlns:a16="http://schemas.microsoft.com/office/drawing/2014/main" id="{B417DE16-209C-4A62-0B69-8262FEC13463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/>
              <a:t>EEE 466 (2025) –Project Group 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559E32-A575-8919-C9FA-10E0962F0F70}"/>
                  </a:ext>
                </a:extLst>
              </p:cNvPr>
              <p:cNvSpPr txBox="1"/>
              <p:nvPr/>
            </p:nvSpPr>
            <p:spPr>
              <a:xfrm>
                <a:off x="137532" y="1006932"/>
                <a:ext cx="3238128" cy="1338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𝐷𝐶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𝑆𝑤𝑒𝑒𝑝𝑖𝑛𝑔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𝑡𝑜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𝑔𝑒𝑡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𝑑𝑒𝑠𝑖𝑟𝑒𝑑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𝐶𝑜𝑙𝑙𝑒𝑐𝑡𝑜𝑟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𝐶𝑢𝑟𝑟𝑒𝑛𝑡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𝑩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𝟏𝟖𝟕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𝒌</m:t>
                      </m:r>
                    </m:oMath>
                  </m:oMathPara>
                </a14:m>
                <a:endParaRPr lang="en-US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C559E32-A575-8919-C9FA-10E0962F0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32" y="1006932"/>
                <a:ext cx="3238128" cy="1338828"/>
              </a:xfrm>
              <a:prstGeom prst="rect">
                <a:avLst/>
              </a:prstGeom>
              <a:blipFill>
                <a:blip r:embed="rId2"/>
                <a:stretch>
                  <a:fillRect r="-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B07333D-9F14-FFC8-2490-EEBDCAD6B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860" y="726888"/>
            <a:ext cx="5692140" cy="3352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DB75A9-7155-7D09-47E4-7443B31522E5}"/>
              </a:ext>
            </a:extLst>
          </p:cNvPr>
          <p:cNvSpPr txBox="1"/>
          <p:nvPr/>
        </p:nvSpPr>
        <p:spPr>
          <a:xfrm>
            <a:off x="137531" y="61702"/>
            <a:ext cx="651602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Biasing Circuit(Adjusting Q point)</a:t>
            </a:r>
            <a:endParaRPr lang="en-US" sz="3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4DD3EC-5677-45CE-90FD-0FAEF1D14564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20060068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178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45556-956C-F802-D22D-20A5876B6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9;p21">
            <a:extLst>
              <a:ext uri="{FF2B5EF4-FFF2-40B4-BE49-F238E27FC236}">
                <a16:creationId xmlns:a16="http://schemas.microsoft.com/office/drawing/2014/main" id="{80231EC4-CB63-8FD0-D570-2E037662737A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/>
              <a:t>EEE 466 (2025) –Project Group 04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D07D2-6033-C587-8A5C-0F92EE6DB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7" y="661866"/>
            <a:ext cx="3970750" cy="4148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5CBD4D-C6FD-FA66-C5A3-AAC4DB8665F2}"/>
              </a:ext>
            </a:extLst>
          </p:cNvPr>
          <p:cNvSpPr/>
          <p:nvPr/>
        </p:nvSpPr>
        <p:spPr>
          <a:xfrm>
            <a:off x="4475356" y="2691161"/>
            <a:ext cx="847492" cy="6096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7DEDFD-32F1-8044-C25D-768F135B66E8}"/>
              </a:ext>
            </a:extLst>
          </p:cNvPr>
          <p:cNvCxnSpPr>
            <a:cxnSpLocks/>
          </p:cNvCxnSpPr>
          <p:nvPr/>
        </p:nvCxnSpPr>
        <p:spPr>
          <a:xfrm flipH="1">
            <a:off x="5322848" y="2088995"/>
            <a:ext cx="1751199" cy="825190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F75146-6B21-7AE8-9CC3-A06D9EA18B00}"/>
                  </a:ext>
                </a:extLst>
              </p:cNvPr>
              <p:cNvSpPr txBox="1"/>
              <p:nvPr/>
            </p:nvSpPr>
            <p:spPr>
              <a:xfrm>
                <a:off x="7074047" y="1546302"/>
                <a:ext cx="16949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𝒎𝑨</m:t>
                      </m:r>
                    </m:oMath>
                  </m:oMathPara>
                </a14:m>
                <a:endParaRPr lang="en-US" sz="20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  <m:r>
                        <a:rPr lang="en-US" sz="2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𝟖𝟓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F75146-6B21-7AE8-9CC3-A06D9EA18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047" y="1546302"/>
                <a:ext cx="1694985" cy="707886"/>
              </a:xfrm>
              <a:prstGeom prst="rect">
                <a:avLst/>
              </a:prstGeom>
              <a:blipFill>
                <a:blip r:embed="rId3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A8AFE11-58A9-F4EE-7CA7-5B335782960D}"/>
              </a:ext>
            </a:extLst>
          </p:cNvPr>
          <p:cNvSpPr txBox="1"/>
          <p:nvPr/>
        </p:nvSpPr>
        <p:spPr>
          <a:xfrm>
            <a:off x="137531" y="61702"/>
            <a:ext cx="651602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Biasing Circuit(Adjusting Q point)</a:t>
            </a:r>
            <a:endParaRPr lang="en-US" sz="3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F5F30-23F7-4A78-B8DC-73F0AE358321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20060068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914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5BEC-A1DF-DB49-B707-F4003CEA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4212"/>
            <a:ext cx="7957038" cy="868552"/>
          </a:xfrm>
        </p:spPr>
        <p:txBody>
          <a:bodyPr>
            <a:no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 Design: Circuit Diagram (</a:t>
            </a:r>
            <a:r>
              <a:rPr lang="en-US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Without </a:t>
            </a:r>
            <a:r>
              <a:rPr lang="en-US" sz="2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atching Network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BD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FAFD4-E2E1-B948-84C7-28DD8B57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13</a:t>
            </a:fld>
            <a:endParaRPr lang="en-BD"/>
          </a:p>
        </p:txBody>
      </p:sp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0BAE4DFD-06A3-40E5-9557-F05F5D3F84DE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/>
              <a:t>EEE 466 (2025) –Project Group 04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0DA22-A8FC-A14F-9DCF-1B3DCF549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51" y="661639"/>
            <a:ext cx="7577897" cy="4118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141B75-9EE2-4090-A485-AE10FC4A57AF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20060068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120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5BEC-A1DF-DB49-B707-F4003CEA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1" y="165617"/>
            <a:ext cx="7543800" cy="546755"/>
          </a:xfrm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 parameters (without matching network)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FAFD4-E2E1-B948-84C7-28DD8B57F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14</a:t>
            </a:fld>
            <a:endParaRPr lang="en-B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83E1C3-EE50-4153-8785-B1F80521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2" y="712372"/>
            <a:ext cx="8804566" cy="3924428"/>
          </a:xfrm>
          <a:prstGeom prst="rect">
            <a:avLst/>
          </a:prstGeom>
        </p:spPr>
      </p:pic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43356D17-B30D-4C4D-9AA5-639B0FC3F945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4365" y="4876228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EEE 466 (2025) –Project Group 04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DCA029-687C-567F-B870-CD17683FE490}"/>
                  </a:ext>
                </a:extLst>
              </p:cNvPr>
              <p:cNvSpPr txBox="1"/>
              <p:nvPr/>
            </p:nvSpPr>
            <p:spPr>
              <a:xfrm>
                <a:off x="6125736" y="1721745"/>
                <a:ext cx="1709854" cy="400110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=3.16</m:t>
                      </m:r>
                      <m:r>
                        <a:rPr lang="en-US" sz="2000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7DCA029-687C-567F-B870-CD17683FE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736" y="1721745"/>
                <a:ext cx="170985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7B68E5A-4601-4830-8B66-52D5E552D3EC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20060068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81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F1D2E-33A8-D5DC-AFA1-C4C6E336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F2C4E-666D-7907-7C61-4CFC1150E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15</a:t>
            </a:fld>
            <a:endParaRPr lang="en-BD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91ECCE-668E-D3C1-E50E-B8C91E408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709" y="1164309"/>
            <a:ext cx="5890581" cy="2814882"/>
          </a:xfrm>
          <a:prstGeom prst="rect">
            <a:avLst/>
          </a:prstGeom>
        </p:spPr>
      </p:pic>
      <p:sp>
        <p:nvSpPr>
          <p:cNvPr id="13" name="Google Shape;119;p21">
            <a:extLst>
              <a:ext uri="{FF2B5EF4-FFF2-40B4-BE49-F238E27FC236}">
                <a16:creationId xmlns:a16="http://schemas.microsoft.com/office/drawing/2014/main" id="{A08C9D8C-32A7-C371-27A6-274E6EE292A1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EEE 466 (2025) –Project Group 04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20AB83-1753-6811-D1B5-14188FB5E74C}"/>
              </a:ext>
            </a:extLst>
          </p:cNvPr>
          <p:cNvSpPr txBox="1"/>
          <p:nvPr/>
        </p:nvSpPr>
        <p:spPr>
          <a:xfrm>
            <a:off x="68764" y="115626"/>
            <a:ext cx="900646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Matching Network(QUCS Studio):</a:t>
            </a:r>
            <a:endParaRPr lang="en-US" sz="33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BD4FE7-A35D-4AAB-859C-D2ACEACE9BC9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20060068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41983-83AB-4935-9F48-85C37E3AE515}"/>
              </a:ext>
            </a:extLst>
          </p:cNvPr>
          <p:cNvSpPr txBox="1"/>
          <p:nvPr/>
        </p:nvSpPr>
        <p:spPr>
          <a:xfrm>
            <a:off x="2695492" y="4138531"/>
            <a:ext cx="375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: QUCS Studio Matching Network Tools </a:t>
            </a:r>
          </a:p>
        </p:txBody>
      </p:sp>
    </p:spTree>
    <p:extLst>
      <p:ext uri="{BB962C8B-B14F-4D97-AF65-F5344CB8AC3E}">
        <p14:creationId xmlns:p14="http://schemas.microsoft.com/office/powerpoint/2010/main" val="1934189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763-F781-F043-808B-881C1C3A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16</a:t>
            </a:fld>
            <a:endParaRPr lang="en-BD"/>
          </a:p>
        </p:txBody>
      </p:sp>
      <p:sp>
        <p:nvSpPr>
          <p:cNvPr id="13" name="Google Shape;119;p21">
            <a:extLst>
              <a:ext uri="{FF2B5EF4-FFF2-40B4-BE49-F238E27FC236}">
                <a16:creationId xmlns:a16="http://schemas.microsoft.com/office/drawing/2014/main" id="{1CF9319D-A501-466B-AFBE-8CCF3A816EFB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EEE 466 (2025) –Project Group 04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561F4-B202-7238-6F91-889A7A6FDF71}"/>
              </a:ext>
            </a:extLst>
          </p:cNvPr>
          <p:cNvSpPr txBox="1"/>
          <p:nvPr/>
        </p:nvSpPr>
        <p:spPr>
          <a:xfrm>
            <a:off x="68764" y="115626"/>
            <a:ext cx="900646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Matching Network(QUCS Studio):</a:t>
            </a:r>
            <a:endParaRPr lang="en-US" sz="3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B3DC0-1705-1ED4-B0F9-9DE62A71E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1443037"/>
            <a:ext cx="5753100" cy="2257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5E85A2-8767-4035-8E30-2E9A56ACF32F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20060068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76E9C-F9AC-42FB-B2D0-0A20971B4409}"/>
              </a:ext>
            </a:extLst>
          </p:cNvPr>
          <p:cNvSpPr txBox="1"/>
          <p:nvPr/>
        </p:nvSpPr>
        <p:spPr>
          <a:xfrm>
            <a:off x="2695492" y="3902311"/>
            <a:ext cx="3753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 : Matching Network Tools </a:t>
            </a:r>
          </a:p>
        </p:txBody>
      </p:sp>
    </p:spTree>
    <p:extLst>
      <p:ext uri="{BB962C8B-B14F-4D97-AF65-F5344CB8AC3E}">
        <p14:creationId xmlns:p14="http://schemas.microsoft.com/office/powerpoint/2010/main" val="3853402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763-F781-F043-808B-881C1C3A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17</a:t>
            </a:fld>
            <a:endParaRPr lang="en-BD"/>
          </a:p>
        </p:txBody>
      </p:sp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2726C7C9-8B95-4C38-855A-E4F697E6913A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EEE 466 (2025) –Project Group 04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6836D0-927B-45E0-9CF9-9BAE1F6705E2}"/>
              </a:ext>
            </a:extLst>
          </p:cNvPr>
          <p:cNvSpPr txBox="1"/>
          <p:nvPr/>
        </p:nvSpPr>
        <p:spPr>
          <a:xfrm>
            <a:off x="125807" y="-19113"/>
            <a:ext cx="8215305" cy="599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155190" algn="l"/>
              </a:tabLst>
            </a:pPr>
            <a:r>
              <a:rPr lang="en-US" sz="3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Class A Power Amplifier (Matching </a:t>
            </a:r>
            <a:r>
              <a:rPr lang="en-US" sz="3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3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etwork):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F1112-A928-4CBD-A4F4-3407B93B9735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20060090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DEA454-711E-F3CE-116C-E18636958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78" y="553049"/>
            <a:ext cx="7830643" cy="430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27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022CB-D212-9956-AFAB-BF3533191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AE654-29A3-B532-0A84-80C23CE17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18</a:t>
            </a:fld>
            <a:endParaRPr lang="en-BD"/>
          </a:p>
        </p:txBody>
      </p:sp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69598251-3346-0E6C-A9FC-8AAC5F210FF8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EEE 466 (2025) –Project Group 04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22F219-84E2-A2A0-57EC-B9DF161C2319}"/>
              </a:ext>
            </a:extLst>
          </p:cNvPr>
          <p:cNvSpPr txBox="1"/>
          <p:nvPr/>
        </p:nvSpPr>
        <p:spPr>
          <a:xfrm>
            <a:off x="125807" y="-19113"/>
            <a:ext cx="6906895" cy="599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155190" algn="l"/>
              </a:tabLst>
            </a:pPr>
            <a:r>
              <a:rPr lang="en-US" sz="3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 parameter (With Matching </a:t>
            </a:r>
            <a:r>
              <a:rPr lang="en-US" sz="3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3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etwork):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849D6-B14F-B610-0AFE-D2C0AED46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22" y="579962"/>
            <a:ext cx="8437756" cy="42483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59088C-043F-4559-C27E-23DF92D0DADE}"/>
                  </a:ext>
                </a:extLst>
              </p:cNvPr>
              <p:cNvSpPr txBox="1"/>
              <p:nvPr/>
            </p:nvSpPr>
            <p:spPr>
              <a:xfrm>
                <a:off x="6348761" y="1399922"/>
                <a:ext cx="2326888" cy="1938992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000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=−33.5</m:t>
                      </m:r>
                      <m:r>
                        <a:rPr lang="en-US" sz="2000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US" sz="2000" b="0" i="1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29.78</m:t>
                      </m:r>
                      <m:r>
                        <a:rPr lang="en-US" sz="2000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000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𝟏𝟏𝟏𝟖</m:t>
                      </m:r>
                      <m:r>
                        <a:rPr lang="en-US" sz="2000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𝒅𝑩</m:t>
                      </m:r>
                    </m:oMath>
                  </m:oMathPara>
                </a14:m>
                <a:endParaRPr lang="en-US" sz="2000" b="1" dirty="0">
                  <a:solidFill>
                    <a:srgbClr val="FFFF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2000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22.4877</m:t>
                      </m:r>
                      <m:r>
                        <a:rPr lang="en-US" sz="2000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F59088C-043F-4559-C27E-23DF92D0D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61" y="1399922"/>
                <a:ext cx="2326888" cy="1938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219351B-288A-4353-6C57-CA0B2B6C91BA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20060090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16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229ED-A068-1302-A26C-CF4F97480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E67E94-9BE8-E53F-E491-743DED670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661639"/>
            <a:ext cx="8089862" cy="41175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5214C-609F-D86F-4532-30E148458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19</a:t>
            </a:fld>
            <a:endParaRPr lang="en-BD"/>
          </a:p>
        </p:txBody>
      </p:sp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2A7376D5-8732-6268-0ACE-7638A1BA4EE7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EEE 466 (2025) –Project Group 04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845F73-A8F4-D8D3-95D8-8F5C75537719}"/>
                  </a:ext>
                </a:extLst>
              </p:cNvPr>
              <p:cNvSpPr txBox="1"/>
              <p:nvPr/>
            </p:nvSpPr>
            <p:spPr>
              <a:xfrm>
                <a:off x="585787" y="-4789"/>
                <a:ext cx="5197978" cy="599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215519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300" b="0" i="1" dirty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21</m:t>
                        </m:r>
                      </m:sub>
                    </m:sSub>
                    <m:r>
                      <a:rPr lang="en-US" sz="3300" b="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3300" b="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𝐹𝑜𝑟𝑤𝑎𝑟𝑑</m:t>
                    </m:r>
                    <m:r>
                      <a:rPr lang="en-US" sz="3300" b="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300" b="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𝐺𝑎𝑖𝑛</m:t>
                    </m:r>
                    <m:r>
                      <a:rPr lang="en-US" sz="3300" b="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3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5845F73-A8F4-D8D3-95D8-8F5C75537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87" y="-4789"/>
                <a:ext cx="5197978" cy="599075"/>
              </a:xfrm>
              <a:prstGeom prst="rect">
                <a:avLst/>
              </a:prstGeom>
              <a:blipFill>
                <a:blip r:embed="rId3"/>
                <a:stretch>
                  <a:fillRect t="-15306" b="-34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712761-8AAA-B8FB-1AC8-94698AB3445B}"/>
                  </a:ext>
                </a:extLst>
              </p:cNvPr>
              <p:cNvSpPr txBox="1"/>
              <p:nvPr/>
            </p:nvSpPr>
            <p:spPr>
              <a:xfrm>
                <a:off x="5449229" y="1504000"/>
                <a:ext cx="2326888" cy="553998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000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000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𝟏𝟏𝟏𝟖</m:t>
                      </m:r>
                      <m:r>
                        <a:rPr lang="en-US" sz="2000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𝒅𝑩</m:t>
                      </m:r>
                    </m:oMath>
                  </m:oMathPara>
                </a14:m>
                <a:endParaRPr lang="en-US" sz="20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712761-8AAA-B8FB-1AC8-94698AB34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229" y="1504000"/>
                <a:ext cx="232688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938922E-1E93-4ABF-BD15-FBE6A7DDB613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20060090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93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800100" y="344786"/>
            <a:ext cx="7543800" cy="546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rial"/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800100" y="1120140"/>
            <a:ext cx="7543800" cy="3406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❏"/>
            </a:pPr>
            <a:r>
              <a:rPr lang="en" dirty="0"/>
              <a:t>Abstract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Century Gothic"/>
              <a:buChar char="❏"/>
            </a:pPr>
            <a:r>
              <a:rPr lang="en-US" dirty="0"/>
              <a:t>Introduction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Century Gothic"/>
              <a:buChar char="❏"/>
            </a:pPr>
            <a:r>
              <a:rPr lang="en" dirty="0"/>
              <a:t>Design Analysis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Century Gothic"/>
              <a:buChar char="❏"/>
            </a:pPr>
            <a:r>
              <a:rPr lang="en-US" dirty="0"/>
              <a:t>Design M</a:t>
            </a:r>
            <a:r>
              <a:rPr lang="en-BD" dirty="0"/>
              <a:t>ethods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❏"/>
            </a:pPr>
            <a:r>
              <a:rPr lang="en-US" dirty="0"/>
              <a:t> Design: </a:t>
            </a:r>
            <a:r>
              <a:rPr lang="en-BD" dirty="0"/>
              <a:t>Simulation</a:t>
            </a:r>
            <a:r>
              <a:rPr lang="en-US" dirty="0"/>
              <a:t>  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❏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Implementation: Demonstration</a:t>
            </a:r>
          </a:p>
          <a:p>
            <a:pPr marL="34290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❏"/>
            </a:pPr>
            <a:r>
              <a:rPr lang="en-US" sz="18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Novelty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❏"/>
            </a:pPr>
            <a:r>
              <a:rPr lang="en-GB" sz="18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Char char="❏"/>
            </a:pPr>
            <a:r>
              <a:rPr lang="en-US" sz="18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CO/PO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800"/>
              <a:buFont typeface="Century Gothic"/>
              <a:buChar char="❏"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8558213" y="4876229"/>
            <a:ext cx="391477" cy="2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dt" idx="10"/>
          </p:nvPr>
        </p:nvSpPr>
        <p:spPr>
          <a:xfrm>
            <a:off x="324365" y="4876228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EEE 466 (2025) –Project Group 04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3E8D2-3A95-4461-A81E-FABD1A12500C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20060122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BCDF1-D308-83F5-EF11-9753C16FC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E3BC37-796B-23F7-A489-82933C070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21" y="704413"/>
            <a:ext cx="7828157" cy="406647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2628D-62BF-FE02-D316-9505A08D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20</a:t>
            </a:fld>
            <a:endParaRPr lang="en-BD"/>
          </a:p>
        </p:txBody>
      </p:sp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A9EE712B-FDBE-45A8-45F1-8FAFED294B44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EEE 466 (2025) –Project Group 04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86B8AA-81EC-1431-2C1F-050A30C147EB}"/>
                  </a:ext>
                </a:extLst>
              </p:cNvPr>
              <p:cNvSpPr txBox="1"/>
              <p:nvPr/>
            </p:nvSpPr>
            <p:spPr>
              <a:xfrm>
                <a:off x="459407" y="0"/>
                <a:ext cx="6781452" cy="599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tabLst>
                    <a:tab pos="215519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dirty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300" b="0" i="1" dirty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300" b="0" i="1" dirty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  <m:r>
                      <a:rPr lang="en-US" sz="3300" b="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33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𝐼𝑛𝑝𝑢𝑡</m:t>
                    </m:r>
                    <m:r>
                      <a:rPr lang="en-US" sz="33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3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𝑟𝑒𝑓𝑙𝑒𝑐𝑡𝑖𝑜𝑛</m:t>
                    </m:r>
                    <m:r>
                      <a:rPr lang="en-US" sz="33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300" i="1" dirty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𝑐𝑜𝑒𝑓𝑓𝑖𝑐𝑖𝑒𝑛𝑡</m:t>
                    </m:r>
                    <m:r>
                      <a:rPr lang="en-US" sz="3300" b="0" i="1" dirty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3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86B8AA-81EC-1431-2C1F-050A30C14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07" y="0"/>
                <a:ext cx="6781452" cy="599075"/>
              </a:xfrm>
              <a:prstGeom prst="rect">
                <a:avLst/>
              </a:prstGeom>
              <a:blipFill>
                <a:blip r:embed="rId3"/>
                <a:stretch>
                  <a:fillRect t="-15306" b="-3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9263F5-0541-CBC0-BF71-34E22DDAB632}"/>
                  </a:ext>
                </a:extLst>
              </p:cNvPr>
              <p:cNvSpPr txBox="1"/>
              <p:nvPr/>
            </p:nvSpPr>
            <p:spPr>
              <a:xfrm>
                <a:off x="5984488" y="2083863"/>
                <a:ext cx="2326888" cy="553998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𝟑𝟑</m:t>
                      </m:r>
                      <m:r>
                        <a:rPr lang="en-US" sz="2000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𝟓𝟎𝟖</m:t>
                      </m:r>
                      <m:r>
                        <a:rPr lang="en-US" sz="2000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𝒅𝑩</m:t>
                      </m:r>
                    </m:oMath>
                  </m:oMathPara>
                </a14:m>
                <a:endParaRPr lang="en-US" sz="20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9263F5-0541-CBC0-BF71-34E22DDAB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488" y="2083863"/>
                <a:ext cx="2326888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97B758-362F-4F61-B95D-7F8B52F9D8CC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20060090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491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763-F781-F043-808B-881C1C3A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21</a:t>
            </a:fld>
            <a:endParaRPr lang="en-BD"/>
          </a:p>
        </p:txBody>
      </p:sp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2726C7C9-8B95-4C38-855A-E4F697E6913A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EEE 466 (2025) –Project Group 04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DDBDD-8E7C-4BC6-AFB3-E4F08DAAC91E}"/>
              </a:ext>
            </a:extLst>
          </p:cNvPr>
          <p:cNvSpPr txBox="1"/>
          <p:nvPr/>
        </p:nvSpPr>
        <p:spPr>
          <a:xfrm>
            <a:off x="119077" y="88998"/>
            <a:ext cx="4572000" cy="599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155190" algn="l"/>
              </a:tabLst>
            </a:pPr>
            <a:r>
              <a:rPr lang="en-US" sz="3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Power  Gain: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3970E2-00C1-4649-A8B9-C69BA4B82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600" y="236407"/>
            <a:ext cx="2593619" cy="4534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AF281B-C2F0-49B8-99D8-40A552370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593" y="236408"/>
            <a:ext cx="2593619" cy="44789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7F985B-AD95-6946-0E84-2CAB249645E7}"/>
              </a:ext>
            </a:extLst>
          </p:cNvPr>
          <p:cNvSpPr/>
          <p:nvPr/>
        </p:nvSpPr>
        <p:spPr>
          <a:xfrm>
            <a:off x="7456448" y="2022088"/>
            <a:ext cx="468351" cy="297366"/>
          </a:xfrm>
          <a:prstGeom prst="rect">
            <a:avLst/>
          </a:prstGeom>
          <a:noFill/>
          <a:ln w="3810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537784-A5D5-B401-6FCD-75E2D03D0C99}"/>
              </a:ext>
            </a:extLst>
          </p:cNvPr>
          <p:cNvSpPr/>
          <p:nvPr/>
        </p:nvSpPr>
        <p:spPr>
          <a:xfrm>
            <a:off x="5964593" y="3111190"/>
            <a:ext cx="1216792" cy="297366"/>
          </a:xfrm>
          <a:prstGeom prst="rect">
            <a:avLst/>
          </a:prstGeom>
          <a:noFill/>
          <a:ln w="3810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B5D1C-BEA8-4BC5-B927-3BEF11A2F18A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20060090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197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763-F781-F043-808B-881C1C3A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22</a:t>
            </a:fld>
            <a:endParaRPr lang="en-BD"/>
          </a:p>
        </p:txBody>
      </p:sp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2726C7C9-8B95-4C38-855A-E4F697E6913A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EEE 466 (2025) –Project Group 04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B86470F-5F43-4023-BB53-B649C74DBD48}"/>
              </a:ext>
            </a:extLst>
          </p:cNvPr>
          <p:cNvSpPr txBox="1"/>
          <p:nvPr/>
        </p:nvSpPr>
        <p:spPr>
          <a:xfrm>
            <a:off x="183600" y="4342576"/>
            <a:ext cx="457200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155190" algn="l"/>
              </a:tabLst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Power Gain = 10.1138dB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0C4F071-F822-4F8B-AAFB-A240F7B080C1}"/>
              </a:ext>
            </a:extLst>
          </p:cNvPr>
          <p:cNvSpPr txBox="1"/>
          <p:nvPr/>
        </p:nvSpPr>
        <p:spPr>
          <a:xfrm>
            <a:off x="183600" y="0"/>
            <a:ext cx="52524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Power Gain: 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5FE4CE-AE24-F19F-7A21-03F294641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00" y="588137"/>
            <a:ext cx="8653245" cy="3627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E11FE1-1EB1-49DC-A5FB-81564CA7A28D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20060090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42486A-A753-EFDF-65FA-45E1EDD732E5}"/>
                  </a:ext>
                </a:extLst>
              </p:cNvPr>
              <p:cNvSpPr txBox="1"/>
              <p:nvPr/>
            </p:nvSpPr>
            <p:spPr>
              <a:xfrm>
                <a:off x="4847063" y="2085993"/>
                <a:ext cx="3330498" cy="553998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𝑷𝒐𝒘𝒆𝒓</m:t>
                      </m:r>
                      <m:r>
                        <a:rPr lang="en-US" sz="2000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en-US" sz="2000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000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𝟏𝟏𝟑𝟖</m:t>
                      </m:r>
                      <m:r>
                        <a:rPr lang="en-US" sz="2000" b="1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𝒅𝑩</m:t>
                      </m:r>
                    </m:oMath>
                  </m:oMathPara>
                </a14:m>
                <a:endParaRPr lang="en-US" sz="20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42486A-A753-EFDF-65FA-45E1EDD73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063" y="2085993"/>
                <a:ext cx="333049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6248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5CC50C-0283-0E96-9B19-A7AE5C69DA5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00100" y="2298372"/>
                <a:ext cx="7543800" cy="546755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𝑠𝑎𝑡</m:t>
                          </m:r>
                        </m:sub>
                      </m:sSub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𝐴𝑛𝑎𝑙𝑦𝑠𝑖𝑠</m:t>
                      </m:r>
                    </m:oMath>
                  </m:oMathPara>
                </a14:m>
                <a:endParaRPr lang="en-US" sz="6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5CC50C-0283-0E96-9B19-A7AE5C69DA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00100" y="2298372"/>
                <a:ext cx="7543800" cy="546755"/>
              </a:xfrm>
              <a:blipFill>
                <a:blip r:embed="rId2"/>
                <a:stretch>
                  <a:fillRect t="-444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5D24AA0-4933-4CC5-AE21-8B2C32EF95D7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20060090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119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763-F781-F043-808B-881C1C3A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24</a:t>
            </a:fld>
            <a:endParaRPr lang="en-BD"/>
          </a:p>
        </p:txBody>
      </p:sp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2726C7C9-8B95-4C38-855A-E4F697E6913A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EEE 466 (2025) –Project Group 04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91F142-F423-4660-B271-B4D8C5934C77}"/>
                  </a:ext>
                </a:extLst>
              </p:cNvPr>
              <p:cNvSpPr txBox="1"/>
              <p:nvPr/>
            </p:nvSpPr>
            <p:spPr>
              <a:xfrm>
                <a:off x="92794" y="69215"/>
                <a:ext cx="6122151" cy="599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1707515" algn="l"/>
                  </a:tabLst>
                </a:pPr>
                <a:r>
                  <a:rPr lang="en-US" sz="3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Voltage Harmonics(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3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3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33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sz="33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𝑑𝐵𝑚</m:t>
                    </m:r>
                  </m:oMath>
                </a14:m>
                <a:r>
                  <a:rPr lang="en-US" sz="3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91F142-F423-4660-B271-B4D8C5934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4" y="69215"/>
                <a:ext cx="6122151" cy="599075"/>
              </a:xfrm>
              <a:prstGeom prst="rect">
                <a:avLst/>
              </a:prstGeom>
              <a:blipFill>
                <a:blip r:embed="rId2"/>
                <a:stretch>
                  <a:fillRect l="-2687" t="-14141" r="-119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4984221-FAC9-4E12-6BB3-D861C7F2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24" y="753497"/>
            <a:ext cx="8658551" cy="3952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8BADB2-A75D-A69E-E96F-FDF8FA799FB0}"/>
                  </a:ext>
                </a:extLst>
              </p:cNvPr>
              <p:cNvSpPr txBox="1"/>
              <p:nvPr/>
            </p:nvSpPr>
            <p:spPr>
              <a:xfrm>
                <a:off x="5144430" y="1615512"/>
                <a:ext cx="3159512" cy="1015663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𝟒𝟑𝟑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𝑴𝑯𝒛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𝟒𝟔𝟖𝟕𝟏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𝟖𝟔𝟔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𝑴𝑯𝒛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𝟏𝟖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𝟏𝟎𝟕𝟑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𝒎𝑽</m:t>
                      </m:r>
                    </m:oMath>
                  </m:oMathPara>
                </a14:m>
                <a:endParaRPr lang="en-US" sz="20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8BADB2-A75D-A69E-E96F-FDF8FA799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430" y="1615512"/>
                <a:ext cx="3159512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59523C0-BA49-424D-A039-75C896C6A586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20060090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195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A92D-8351-54E2-A136-8DC286010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FDD406-985C-FDEB-65DA-660977E59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29" y="668290"/>
            <a:ext cx="8303942" cy="41193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AACE9-EEAF-5F0C-FDC9-0927BB3A4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25</a:t>
            </a:fld>
            <a:endParaRPr lang="en-BD"/>
          </a:p>
        </p:txBody>
      </p:sp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0A842FCB-A648-7734-C3EF-CE2414E1E9BA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EEE 466 (2025) –Project Group 04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C808DC-E352-C289-E509-CF499B76D1AA}"/>
                  </a:ext>
                </a:extLst>
              </p:cNvPr>
              <p:cNvSpPr txBox="1"/>
              <p:nvPr/>
            </p:nvSpPr>
            <p:spPr>
              <a:xfrm>
                <a:off x="92794" y="69215"/>
                <a:ext cx="6122151" cy="599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1707515" algn="l"/>
                  </a:tabLst>
                </a:pPr>
                <a:r>
                  <a:rPr lang="en-US" sz="3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Power Harmonics(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3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3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3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33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sz="33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𝑑𝐵𝑚</m:t>
                    </m:r>
                  </m:oMath>
                </a14:m>
                <a:r>
                  <a:rPr lang="en-US" sz="3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C808DC-E352-C289-E509-CF499B76D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4" y="69215"/>
                <a:ext cx="6122151" cy="599075"/>
              </a:xfrm>
              <a:prstGeom prst="rect">
                <a:avLst/>
              </a:prstGeom>
              <a:blipFill>
                <a:blip r:embed="rId3"/>
                <a:stretch>
                  <a:fillRect l="-2687" t="-1414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EDE8D3-F441-4F14-B8A3-FC6D12ACC990}"/>
                  </a:ext>
                </a:extLst>
              </p:cNvPr>
              <p:cNvSpPr txBox="1"/>
              <p:nvPr/>
            </p:nvSpPr>
            <p:spPr>
              <a:xfrm>
                <a:off x="4787590" y="2876623"/>
                <a:ext cx="3605561" cy="1015663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𝟒𝟑𝟑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𝑴𝑯𝒛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𝟔𝟗𝟑𝟓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𝒅𝑩𝒎</m:t>
                      </m:r>
                    </m:oMath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𝟖𝟔𝟔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𝑴𝑯𝒛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→−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𝟖𝟒𝟐𝟗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𝒅𝑩𝒎</m:t>
                      </m:r>
                    </m:oMath>
                  </m:oMathPara>
                </a14:m>
                <a:endParaRPr lang="en-US" sz="20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CEDE8D3-F441-4F14-B8A3-FC6D12ACC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590" y="2876623"/>
                <a:ext cx="3605561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4EF9CE-6B75-44BB-9E7D-252F98C457E7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20060090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402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A83E13E-E963-2128-C0C6-CEB0943CB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18105"/>
            <a:ext cx="3211433" cy="44381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763-F781-F043-808B-881C1C3A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26</a:t>
            </a:fld>
            <a:endParaRPr lang="en-BD"/>
          </a:p>
        </p:txBody>
      </p:sp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2726C7C9-8B95-4C38-855A-E4F697E6913A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EEE 466 (2025) –Project Group 04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F40956-A250-4A9F-BCB1-CC1BBFA66A8D}"/>
                  </a:ext>
                </a:extLst>
              </p:cNvPr>
              <p:cNvSpPr txBox="1"/>
              <p:nvPr/>
            </p:nvSpPr>
            <p:spPr>
              <a:xfrm>
                <a:off x="66907" y="0"/>
                <a:ext cx="4572000" cy="599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tabLst>
                    <a:tab pos="202311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3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3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300" b="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33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33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𝑣𝑠</m:t>
                    </m:r>
                    <m:sSub>
                      <m:sSubPr>
                        <m:ctrlPr>
                          <a:rPr lang="en-US" sz="33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3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33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300" b="0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3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Simulation: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F40956-A250-4A9F-BCB1-CC1BBFA66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7" y="0"/>
                <a:ext cx="4572000" cy="599075"/>
              </a:xfrm>
              <a:prstGeom prst="rect">
                <a:avLst/>
              </a:prstGeom>
              <a:blipFill>
                <a:blip r:embed="rId3"/>
                <a:stretch>
                  <a:fillRect t="-15306" b="-3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96AFBDC-CFD1-A823-8FBD-D46F101D049C}"/>
              </a:ext>
            </a:extLst>
          </p:cNvPr>
          <p:cNvSpPr/>
          <p:nvPr/>
        </p:nvSpPr>
        <p:spPr>
          <a:xfrm>
            <a:off x="4572000" y="1811291"/>
            <a:ext cx="1419922" cy="200722"/>
          </a:xfrm>
          <a:prstGeom prst="rect">
            <a:avLst/>
          </a:prstGeom>
          <a:noFill/>
          <a:ln w="3810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F0699D-536A-C8C9-F26D-79D9C05850A8}"/>
              </a:ext>
            </a:extLst>
          </p:cNvPr>
          <p:cNvSpPr/>
          <p:nvPr/>
        </p:nvSpPr>
        <p:spPr>
          <a:xfrm>
            <a:off x="4572000" y="4278351"/>
            <a:ext cx="1419922" cy="200722"/>
          </a:xfrm>
          <a:prstGeom prst="rect">
            <a:avLst/>
          </a:prstGeom>
          <a:noFill/>
          <a:ln w="3810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E06F50-3641-E7BB-9EF3-7226E4B688AD}"/>
              </a:ext>
            </a:extLst>
          </p:cNvPr>
          <p:cNvCxnSpPr>
            <a:cxnSpLocks/>
          </p:cNvCxnSpPr>
          <p:nvPr/>
        </p:nvCxnSpPr>
        <p:spPr>
          <a:xfrm flipH="1">
            <a:off x="5991922" y="2437504"/>
            <a:ext cx="2036956" cy="1840847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8B6E71B-72D7-1CD9-1F9B-4DD9D640D461}"/>
              </a:ext>
            </a:extLst>
          </p:cNvPr>
          <p:cNvSpPr txBox="1"/>
          <p:nvPr/>
        </p:nvSpPr>
        <p:spPr>
          <a:xfrm>
            <a:off x="7973366" y="2137088"/>
            <a:ext cx="1174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433MHz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0AA161-FD98-6A51-330B-5B75BB783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78" y="599075"/>
            <a:ext cx="3035990" cy="42059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F1D366-111E-4880-B9B0-6209D01A2ABA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20060090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382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2801C-273F-42AF-B5E5-6D5DE1031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7928"/>
            <a:ext cx="9144000" cy="40076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763-F781-F043-808B-881C1C3A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27</a:t>
            </a:fld>
            <a:endParaRPr lang="en-BD"/>
          </a:p>
        </p:txBody>
      </p:sp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2726C7C9-8B95-4C38-855A-E4F697E6913A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EEE 466 (2025) –Project Group 04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6F276A-4734-4BFF-88FF-12F1E57D1074}"/>
                  </a:ext>
                </a:extLst>
              </p:cNvPr>
              <p:cNvSpPr txBox="1"/>
              <p:nvPr/>
            </p:nvSpPr>
            <p:spPr>
              <a:xfrm>
                <a:off x="457641" y="0"/>
                <a:ext cx="4572000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3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3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33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33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𝑣𝑠</m:t>
                      </m:r>
                      <m:sSub>
                        <m:sSubPr>
                          <m:ctrlPr>
                            <a:rPr lang="en-US" sz="33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3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33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3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33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6F276A-4734-4BFF-88FF-12F1E57D1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41" y="0"/>
                <a:ext cx="4572000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D75888-B765-121E-D3A4-0C642525CC45}"/>
                  </a:ext>
                </a:extLst>
              </p:cNvPr>
              <p:cNvSpPr txBox="1"/>
              <p:nvPr/>
            </p:nvSpPr>
            <p:spPr>
              <a:xfrm>
                <a:off x="2479286" y="1062691"/>
                <a:ext cx="3572109" cy="1015663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𝒅𝑩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𝟏𝟖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𝟎𝟏𝟑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𝒅𝑩𝒎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≅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𝒔𝒂𝒕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𝒂𝒕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𝟒𝟔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𝒅𝑩𝒎</m:t>
                      </m:r>
                    </m:oMath>
                  </m:oMathPara>
                </a14:m>
                <a:endParaRPr lang="en-US" sz="20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D75888-B765-121E-D3A4-0C642525C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286" y="1062691"/>
                <a:ext cx="3572109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B45D943-92B1-48C9-86B0-C6E03FCF25E0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20060090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890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EF748-4D3A-46E3-F1BA-28BFE3233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EE12C6-2335-ECBB-3A22-89EBBBFBACD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00100" y="2029667"/>
                <a:ext cx="7543800" cy="1084165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𝑃𝐴𝐸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𝐴𝑛𝑎𝑙𝑦𝑠𝑖𝑠</m:t>
                      </m:r>
                    </m:oMath>
                  </m:oMathPara>
                </a14:m>
                <a:endParaRPr lang="en-US" sz="6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EE12C6-2335-ECBB-3A22-89EBBBFBAC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00100" y="2029667"/>
                <a:ext cx="7543800" cy="108416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C07F6F3-66D0-4636-94D7-D318AA4A555E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20060090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50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C7778-DD09-BB90-0C3A-E63BDDBE4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341795D-055B-D3A8-106C-41CFFCA2D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561" y="421445"/>
            <a:ext cx="3449325" cy="42315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7955D-9775-5958-4A25-360E4F7C7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29</a:t>
            </a:fld>
            <a:endParaRPr lang="en-BD"/>
          </a:p>
        </p:txBody>
      </p:sp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3C7C3915-BA9A-E335-1983-C7CB55096847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EEE 466 (2025) –Project Group 04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9D5E35-4F85-BF18-5409-1975E020226D}"/>
                  </a:ext>
                </a:extLst>
              </p:cNvPr>
              <p:cNvSpPr txBox="1"/>
              <p:nvPr/>
            </p:nvSpPr>
            <p:spPr>
              <a:xfrm>
                <a:off x="66907" y="0"/>
                <a:ext cx="4572000" cy="599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tabLst>
                    <a:tab pos="2023110" algn="l"/>
                  </a:tabLst>
                </a:pPr>
                <a14:m>
                  <m:oMath xmlns:m="http://schemas.openxmlformats.org/officeDocument/2006/math">
                    <m:r>
                      <a:rPr lang="en-US" sz="33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𝑃𝐴𝐸</m:t>
                    </m:r>
                  </m:oMath>
                </a14:m>
                <a:r>
                  <a:rPr lang="en-US" sz="3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Simulation: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09D5E35-4F85-BF18-5409-1975E0202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7" y="0"/>
                <a:ext cx="4572000" cy="599075"/>
              </a:xfrm>
              <a:prstGeom prst="rect">
                <a:avLst/>
              </a:prstGeom>
              <a:blipFill>
                <a:blip r:embed="rId3"/>
                <a:stretch>
                  <a:fillRect t="-15306" b="-33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2FD14625-E640-70ED-E928-32F83A9D6095}"/>
              </a:ext>
            </a:extLst>
          </p:cNvPr>
          <p:cNvSpPr/>
          <p:nvPr/>
        </p:nvSpPr>
        <p:spPr>
          <a:xfrm>
            <a:off x="5876876" y="2051595"/>
            <a:ext cx="1419922" cy="200722"/>
          </a:xfrm>
          <a:prstGeom prst="rect">
            <a:avLst/>
          </a:prstGeom>
          <a:noFill/>
          <a:ln w="3810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6DA17E-52EA-16D8-77AD-292EEDB16114}"/>
              </a:ext>
            </a:extLst>
          </p:cNvPr>
          <p:cNvSpPr/>
          <p:nvPr/>
        </p:nvSpPr>
        <p:spPr>
          <a:xfrm>
            <a:off x="4471822" y="3538653"/>
            <a:ext cx="1419922" cy="200722"/>
          </a:xfrm>
          <a:prstGeom prst="rect">
            <a:avLst/>
          </a:prstGeom>
          <a:noFill/>
          <a:ln w="38100">
            <a:solidFill>
              <a:srgbClr val="EE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95E4D7-BECC-E1CB-3FD3-F61485F37DD6}"/>
              </a:ext>
            </a:extLst>
          </p:cNvPr>
          <p:cNvCxnSpPr>
            <a:cxnSpLocks/>
          </p:cNvCxnSpPr>
          <p:nvPr/>
        </p:nvCxnSpPr>
        <p:spPr>
          <a:xfrm flipH="1">
            <a:off x="5891744" y="2437504"/>
            <a:ext cx="2137134" cy="1201510"/>
          </a:xfrm>
          <a:prstGeom prst="straightConnector1">
            <a:avLst/>
          </a:prstGeom>
          <a:ln w="28575">
            <a:solidFill>
              <a:srgbClr val="E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B4BE08F-7D76-39FC-84AE-780118A23B7E}"/>
              </a:ext>
            </a:extLst>
          </p:cNvPr>
          <p:cNvSpPr txBox="1"/>
          <p:nvPr/>
        </p:nvSpPr>
        <p:spPr>
          <a:xfrm>
            <a:off x="7973366" y="2137088"/>
            <a:ext cx="1174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433MHz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FD21C7D-CCC5-1180-B8D8-10CC0B3A1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78" y="599075"/>
            <a:ext cx="3035990" cy="42059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021331-9B1A-4D5F-B0FB-E930D0E0169B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20060090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18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800100" y="344786"/>
            <a:ext cx="7543800" cy="546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rial"/>
              <a:buNone/>
            </a:pPr>
            <a:r>
              <a:rPr lang="en" dirty="0"/>
              <a:t>1. Abstract</a:t>
            </a:r>
            <a:endParaRPr dirty="0"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723900" y="1120150"/>
            <a:ext cx="8225790" cy="3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spcBef>
                <a:spcPts val="12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a Class-A common-emitter RF power amplifier targeting the 433 MHz ISM band.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inductor-integration to restrict AC power flow and an impedance matching network for stable operation.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Performed circuit simulation in Cadence to validate performance metrics.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Power Gain of 10.1138 dB and PAE of 7.52%, demonstrating effective design.</a:t>
            </a:r>
            <a:endParaRPr sz="1900" dirty="0">
              <a:highlight>
                <a:srgbClr val="FFFFFF"/>
              </a:highlight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sldNum" idx="12"/>
          </p:nvPr>
        </p:nvSpPr>
        <p:spPr>
          <a:xfrm>
            <a:off x="8558213" y="4876229"/>
            <a:ext cx="391477" cy="2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" name="Google Shape;119;p21">
            <a:extLst>
              <a:ext uri="{FF2B5EF4-FFF2-40B4-BE49-F238E27FC236}">
                <a16:creationId xmlns:a16="http://schemas.microsoft.com/office/drawing/2014/main" id="{4CCAB6B6-838E-4BB5-BBD6-F9F826B79FF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4365" y="4876228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EEE 466 (2025) –Project Group 04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319F47-3C80-4E0C-A656-16D99340F366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20060122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763-F781-F043-808B-881C1C3A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30</a:t>
            </a:fld>
            <a:endParaRPr lang="en-BD"/>
          </a:p>
        </p:txBody>
      </p:sp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2726C7C9-8B95-4C38-855A-E4F697E6913A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EEE 466 (2025) –Project Group 04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F82460-857D-4FF7-973E-CC2B36E2B1AE}"/>
                  </a:ext>
                </a:extLst>
              </p:cNvPr>
              <p:cNvSpPr txBox="1"/>
              <p:nvPr/>
            </p:nvSpPr>
            <p:spPr>
              <a:xfrm>
                <a:off x="122765" y="43752"/>
                <a:ext cx="4572000" cy="599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2124710" algn="l"/>
                  </a:tabLst>
                </a:pPr>
                <a14:m>
                  <m:oMath xmlns:m="http://schemas.openxmlformats.org/officeDocument/2006/math">
                    <m:r>
                      <a:rPr lang="en-US" sz="33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𝑃𝐴𝐸</m:t>
                    </m:r>
                  </m:oMath>
                </a14:m>
                <a:r>
                  <a:rPr lang="en-US" sz="3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en-US" sz="33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US" sz="3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imulation):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F82460-857D-4FF7-973E-CC2B36E2B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65" y="43752"/>
                <a:ext cx="4572000" cy="599075"/>
              </a:xfrm>
              <a:prstGeom prst="rect">
                <a:avLst/>
              </a:prstGeom>
              <a:blipFill>
                <a:blip r:embed="rId2"/>
                <a:stretch>
                  <a:fillRect t="-15306" b="-34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2FB8EF1-3E0E-8356-8965-B0EABBE5C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10"/>
          <a:stretch/>
        </p:blipFill>
        <p:spPr>
          <a:xfrm>
            <a:off x="126380" y="642827"/>
            <a:ext cx="8891239" cy="41978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13D2BD-0F6D-0A4A-384B-809AA395B816}"/>
                  </a:ext>
                </a:extLst>
              </p:cNvPr>
              <p:cNvSpPr txBox="1"/>
              <p:nvPr/>
            </p:nvSpPr>
            <p:spPr>
              <a:xfrm>
                <a:off x="5478966" y="2140642"/>
                <a:ext cx="2341757" cy="553998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𝑷𝑨𝑬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𝟓𝟐𝟏𝟒𝟏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20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13D2BD-0F6D-0A4A-384B-809AA395B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966" y="2140642"/>
                <a:ext cx="234175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D17408-1707-9BC3-48D8-E161CD965D54}"/>
              </a:ext>
            </a:extLst>
          </p:cNvPr>
          <p:cNvCxnSpPr>
            <a:cxnSpLocks/>
          </p:cNvCxnSpPr>
          <p:nvPr/>
        </p:nvCxnSpPr>
        <p:spPr>
          <a:xfrm flipV="1">
            <a:off x="6963076" y="1202161"/>
            <a:ext cx="857647" cy="76379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3FCA86-DEFB-4AA7-A497-5AC8688E9178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20060090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107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763-F781-F043-808B-881C1C3A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31</a:t>
            </a:fld>
            <a:endParaRPr lang="en-BD"/>
          </a:p>
        </p:txBody>
      </p:sp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2726C7C9-8B95-4C38-855A-E4F697E6913A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EEE 466 (2025) –Project Group 04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6B426A-C54C-91B2-43F1-60AEC852C4FA}"/>
                  </a:ext>
                </a:extLst>
              </p:cNvPr>
              <p:cNvSpPr txBox="1"/>
              <p:nvPr/>
            </p:nvSpPr>
            <p:spPr>
              <a:xfrm>
                <a:off x="324364" y="51719"/>
                <a:ext cx="4872103" cy="599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2124710" algn="l"/>
                  </a:tabLst>
                </a:pPr>
                <a14:m>
                  <m:oMath xmlns:m="http://schemas.openxmlformats.org/officeDocument/2006/math">
                    <m:r>
                      <a:rPr lang="en-US" sz="33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𝑃𝐴𝐸</m:t>
                    </m:r>
                    <m:r>
                      <a:rPr lang="en-US" sz="33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3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US" sz="33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Manual Calculation</a:t>
                </a:r>
                <a:r>
                  <a:rPr lang="en-US" sz="3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):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6B426A-C54C-91B2-43F1-60AEC852C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64" y="51719"/>
                <a:ext cx="4872103" cy="599075"/>
              </a:xfrm>
              <a:prstGeom prst="rect">
                <a:avLst/>
              </a:prstGeom>
              <a:blipFill>
                <a:blip r:embed="rId2"/>
                <a:stretch>
                  <a:fillRect t="-14141" r="-137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0EECEB9-A5A8-D4AE-D54F-F5920B7F1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10" y="663653"/>
            <a:ext cx="7418580" cy="4212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7C6605-0965-4964-A8E6-361DDAE7BD95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20060116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945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7FAE77C-C06B-6E69-2E2D-994765AC0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9"/>
          <a:stretch/>
        </p:blipFill>
        <p:spPr>
          <a:xfrm>
            <a:off x="0" y="511756"/>
            <a:ext cx="9144000" cy="43141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763-F781-F043-808B-881C1C3A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32</a:t>
            </a:fld>
            <a:endParaRPr lang="en-BD"/>
          </a:p>
        </p:txBody>
      </p:sp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2726C7C9-8B95-4C38-855A-E4F697E6913A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EEE 466 (2025) –Project Group 04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9C51C-BD1A-4419-B7CB-1098E747E32B}"/>
              </a:ext>
            </a:extLst>
          </p:cNvPr>
          <p:cNvSpPr txBox="1"/>
          <p:nvPr/>
        </p:nvSpPr>
        <p:spPr>
          <a:xfrm>
            <a:off x="101452" y="4463002"/>
            <a:ext cx="4572000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023110" algn="l"/>
              </a:tabLs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 = 0.5*4.33m/2=1.0825mW   Pout = 21.6678mW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898DF-3B62-413F-8470-FD942EF3AC05}"/>
                  </a:ext>
                </a:extLst>
              </p:cNvPr>
              <p:cNvSpPr txBox="1"/>
              <p:nvPr/>
            </p:nvSpPr>
            <p:spPr>
              <a:xfrm>
                <a:off x="137532" y="-88409"/>
                <a:ext cx="2249920" cy="6001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300" i="1" dirty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300" b="0" i="1" dirty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300" b="0" i="1" dirty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  <m:r>
                            <a:rPr lang="en-US" sz="3300" b="0" i="1" dirty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3300" b="0" i="1" dirty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𝑎𝑛𝑑</m:t>
                      </m:r>
                      <m:r>
                        <a:rPr lang="en-US" sz="3300" b="0" i="1" dirty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3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3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3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33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73898DF-3B62-413F-8470-FD942EF3A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32" y="-88409"/>
                <a:ext cx="2249920" cy="6001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BBCE67-33CC-0C26-6311-5712333E4635}"/>
                  </a:ext>
                </a:extLst>
              </p:cNvPr>
              <p:cNvSpPr txBox="1"/>
              <p:nvPr/>
            </p:nvSpPr>
            <p:spPr>
              <a:xfrm>
                <a:off x="171287" y="2742661"/>
                <a:ext cx="645679" cy="553998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6BBCE67-33CC-0C26-6311-5712333E4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87" y="2742661"/>
                <a:ext cx="645679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2BA74A-9097-3BF1-9A17-37F56B94EF3F}"/>
                  </a:ext>
                </a:extLst>
              </p:cNvPr>
              <p:cNvSpPr txBox="1"/>
              <p:nvPr/>
            </p:nvSpPr>
            <p:spPr>
              <a:xfrm>
                <a:off x="171287" y="1022321"/>
                <a:ext cx="645679" cy="553998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𝒐𝒖𝒕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2BA74A-9097-3BF1-9A17-37F56B94EF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87" y="1022321"/>
                <a:ext cx="64567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E5EADD-2D7B-1E52-7BE5-D09B60559B64}"/>
                  </a:ext>
                </a:extLst>
              </p:cNvPr>
              <p:cNvSpPr txBox="1"/>
              <p:nvPr/>
            </p:nvSpPr>
            <p:spPr>
              <a:xfrm>
                <a:off x="3739376" y="2885392"/>
                <a:ext cx="1334428" cy="822533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𝒑𝒆𝒂𝒌</m:t>
                          </m:r>
                        </m:e>
                      </m:d>
                      <m:r>
                        <a:rPr lang="en-US" sz="16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16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𝟐𝟗</m:t>
                      </m:r>
                      <m:r>
                        <a:rPr lang="en-US" sz="16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𝒎𝑨</m:t>
                      </m:r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E5EADD-2D7B-1E52-7BE5-D09B60559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376" y="2885392"/>
                <a:ext cx="1334428" cy="8225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4CAD2B-A5DF-2550-86F8-E0D3755F469E}"/>
                  </a:ext>
                </a:extLst>
              </p:cNvPr>
              <p:cNvSpPr txBox="1"/>
              <p:nvPr/>
            </p:nvSpPr>
            <p:spPr>
              <a:xfrm>
                <a:off x="5073804" y="1022321"/>
                <a:ext cx="1196340" cy="822533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𝒐𝒖𝒕</m:t>
                          </m:r>
                        </m:sub>
                      </m:sSub>
                      <m:d>
                        <m:dPr>
                          <m:ctrlPr>
                            <a:rPr lang="en-US" sz="16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𝒑𝒆𝒂𝒌</m:t>
                          </m:r>
                        </m:e>
                      </m:d>
                      <m:r>
                        <a:rPr lang="en-US" sz="16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6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𝟒𝟔</m:t>
                      </m:r>
                      <m:r>
                        <a:rPr lang="en-US" sz="16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4CAD2B-A5DF-2550-86F8-E0D3755F4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04" y="1022321"/>
                <a:ext cx="1196340" cy="8225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F770FAB7-B8A3-4297-B65B-174D4AD25B18}"/>
              </a:ext>
            </a:extLst>
          </p:cNvPr>
          <p:cNvSpPr txBox="1"/>
          <p:nvPr/>
        </p:nvSpPr>
        <p:spPr>
          <a:xfrm>
            <a:off x="6963076" y="484334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20060116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666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524E3-29EF-8E91-38DD-4C4C3A4B0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71CF7-39C2-2F86-2B4A-E8F2379BB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33</a:t>
            </a:fld>
            <a:endParaRPr lang="en-B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E52903-DCCA-23A1-F499-688174CAA068}"/>
              </a:ext>
            </a:extLst>
          </p:cNvPr>
          <p:cNvSpPr txBox="1"/>
          <p:nvPr/>
        </p:nvSpPr>
        <p:spPr>
          <a:xfrm>
            <a:off x="97066" y="29171"/>
            <a:ext cx="6735964" cy="599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 and Output </a:t>
            </a:r>
            <a:r>
              <a:rPr lang="en-US" sz="3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3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mpedance: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6D4F63-8D6E-B262-0DEE-8FB6D9BAC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6" y="673929"/>
            <a:ext cx="8949868" cy="3987281"/>
          </a:xfrm>
          <a:prstGeom prst="rect">
            <a:avLst/>
          </a:prstGeom>
        </p:spPr>
      </p:pic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D166BE8B-9733-6993-D669-23BFC025649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4365" y="4876228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EEE 466 (2025) –Project Group 04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135042-6046-78ED-5581-72C79CB56D1C}"/>
                  </a:ext>
                </a:extLst>
              </p:cNvPr>
              <p:cNvSpPr txBox="1"/>
              <p:nvPr/>
            </p:nvSpPr>
            <p:spPr>
              <a:xfrm>
                <a:off x="2839844" y="1181637"/>
                <a:ext cx="4757854" cy="553998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𝑰𝒏𝒑𝒖𝒕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𝑰𝒎𝒑𝒆𝒅𝒂𝒏𝒄𝒆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𝒁𝑴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𝟒𝟗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𝟗𝟗𝟕𝟓</m:t>
                      </m:r>
                      <m:r>
                        <a:rPr lang="en-US" sz="20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sz="20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5135042-6046-78ED-5581-72C79CB56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844" y="1181637"/>
                <a:ext cx="4757854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F002A7-1108-75BC-0B4F-2436F4421B76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4683512" y="1735635"/>
            <a:ext cx="535259" cy="56895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EFB1A3-8D17-4F01-9812-E462602305F3}"/>
                  </a:ext>
                </a:extLst>
              </p:cNvPr>
              <p:cNvSpPr txBox="1"/>
              <p:nvPr/>
            </p:nvSpPr>
            <p:spPr>
              <a:xfrm>
                <a:off x="3208244" y="3051162"/>
                <a:ext cx="4757854" cy="553998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𝑶𝒖𝒕𝒑𝒖𝒕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𝑰𝒎𝒑𝒆𝒅𝒂𝒏𝒄𝒆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𝒁𝑴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𝟒𝟗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𝟗𝟗𝟕𝟑</m:t>
                      </m:r>
                      <m:r>
                        <a:rPr lang="en-US" sz="20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sz="20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3EFB1A3-8D17-4F01-9812-E46260230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8244" y="3051162"/>
                <a:ext cx="4757854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F2A453-4339-4625-BE48-1B03424F955D}"/>
              </a:ext>
            </a:extLst>
          </p:cNvPr>
          <p:cNvCxnSpPr>
            <a:cxnSpLocks/>
          </p:cNvCxnSpPr>
          <p:nvPr/>
        </p:nvCxnSpPr>
        <p:spPr>
          <a:xfrm flipH="1">
            <a:off x="4148253" y="3712669"/>
            <a:ext cx="535259" cy="56895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B99B8A-49A6-4B9A-9B99-86643124693F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20060116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826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0B0A3-A281-EADB-7204-7EC035E57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F45F0-7E58-F720-6D2F-DBBD9CCD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34</a:t>
            </a:fld>
            <a:endParaRPr lang="en-BD"/>
          </a:p>
        </p:txBody>
      </p:sp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2F230EF7-5686-00BA-9CBA-0B885CB2E5A0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EEE 466 (2025) –Project Group 04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A84724-9570-8BE9-A52C-3D76B230CC3F}"/>
              </a:ext>
            </a:extLst>
          </p:cNvPr>
          <p:cNvSpPr txBox="1"/>
          <p:nvPr/>
        </p:nvSpPr>
        <p:spPr>
          <a:xfrm>
            <a:off x="324364" y="51719"/>
            <a:ext cx="4872103" cy="599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2124710" algn="l"/>
              </a:tabLst>
            </a:pPr>
            <a:r>
              <a:rPr lang="en-US" sz="3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PAE (</a:t>
            </a:r>
            <a:r>
              <a:rPr lang="en-US" sz="33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Manual Calculation</a:t>
            </a:r>
            <a:r>
              <a:rPr lang="en-US" sz="33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67EAB-81EB-7FCC-0A8D-8291C2010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84" y="848673"/>
            <a:ext cx="7935432" cy="4046712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13D1A079-B5D5-7767-3B94-EE156BD782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379036" y="3103755"/>
            <a:ext cx="572429" cy="446053"/>
          </a:xfrm>
          <a:prstGeom prst="bentConnector3">
            <a:avLst>
              <a:gd name="adj1" fmla="val 9805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5C45FD-81CF-1942-DE9F-EACD7E09DC30}"/>
                  </a:ext>
                </a:extLst>
              </p:cNvPr>
              <p:cNvSpPr txBox="1"/>
              <p:nvPr/>
            </p:nvSpPr>
            <p:spPr>
              <a:xfrm>
                <a:off x="1234068" y="2486512"/>
                <a:ext cx="1442225" cy="553998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𝟒𝟗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𝟗𝟗𝟕𝟓</m:t>
                      </m:r>
                      <m:r>
                        <a:rPr lang="en-US" sz="20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sz="20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A5C45FD-81CF-1942-DE9F-EACD7E09D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068" y="2486512"/>
                <a:ext cx="144222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98A838-871E-B002-3CAA-B030B3514179}"/>
                  </a:ext>
                </a:extLst>
              </p:cNvPr>
              <p:cNvSpPr txBox="1"/>
              <p:nvPr/>
            </p:nvSpPr>
            <p:spPr>
              <a:xfrm>
                <a:off x="8066049" y="2832430"/>
                <a:ext cx="391478" cy="1318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b="1" dirty="0">
                    <a:solidFill>
                      <a:srgbClr val="FFFF00"/>
                    </a:solidFill>
                  </a:rPr>
                  <a:t>+</a:t>
                </a:r>
                <a:br>
                  <a:rPr lang="en-US" b="1" dirty="0">
                    <a:solidFill>
                      <a:srgbClr val="FFFF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𝒐𝒖𝒕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FF00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b="1" dirty="0">
                    <a:solidFill>
                      <a:srgbClr val="FFFF00"/>
                    </a:solidFill>
                  </a:rPr>
                  <a:t>-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98A838-871E-B002-3CAA-B030B3514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049" y="2832430"/>
                <a:ext cx="391478" cy="1318118"/>
              </a:xfrm>
              <a:prstGeom prst="rect">
                <a:avLst/>
              </a:prstGeom>
              <a:blipFill>
                <a:blip r:embed="rId5"/>
                <a:stretch>
                  <a:fillRect l="-4688" r="-7813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4EF958-FC8D-E4BD-662B-4CE7562A27FB}"/>
              </a:ext>
            </a:extLst>
          </p:cNvPr>
          <p:cNvCxnSpPr/>
          <p:nvPr/>
        </p:nvCxnSpPr>
        <p:spPr>
          <a:xfrm flipV="1">
            <a:off x="795454" y="3397405"/>
            <a:ext cx="0" cy="53525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96D81-C900-E70F-D554-2D964A871FA7}"/>
                  </a:ext>
                </a:extLst>
              </p:cNvPr>
              <p:cNvSpPr txBox="1"/>
              <p:nvPr/>
            </p:nvSpPr>
            <p:spPr>
              <a:xfrm>
                <a:off x="654208" y="2874185"/>
                <a:ext cx="39147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596D81-C900-E70F-D554-2D964A871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08" y="2874185"/>
                <a:ext cx="3914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AFB146F-8995-4797-A460-141E42AFAD66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20060116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50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763-F781-F043-808B-881C1C3A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35</a:t>
            </a:fld>
            <a:endParaRPr lang="en-BD"/>
          </a:p>
        </p:txBody>
      </p:sp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2726C7C9-8B95-4C38-855A-E4F697E6913A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EEE 466 (2025) –Project Group 04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3B7F90-D298-40D4-A5DD-8571672E7FA3}"/>
                  </a:ext>
                </a:extLst>
              </p:cNvPr>
              <p:cNvSpPr txBox="1"/>
              <p:nvPr/>
            </p:nvSpPr>
            <p:spPr>
              <a:xfrm>
                <a:off x="571052" y="861692"/>
                <a:ext cx="7673416" cy="9700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𝑅𝐹</m:t>
                          </m:r>
                          <m:r>
                            <a:rPr lang="en-US" sz="26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6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600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</m:sub>
                      </m:sSub>
                      <m:sSub>
                        <m:sSubPr>
                          <m:ctrlPr>
                            <a:rPr lang="en-US" sz="26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6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6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0.5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sz="26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4.29</m:t>
                          </m:r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−3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 dirty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600" i="1" dirty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26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600" b="1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2600" b="1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2600" b="1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𝟎𝟕𝟐𝟓</m:t>
                      </m:r>
                      <m:r>
                        <a:rPr lang="en-US" sz="2600" b="1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𝒎𝑾</m:t>
                      </m:r>
                    </m:oMath>
                  </m:oMathPara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3B7F90-D298-40D4-A5DD-8571672E7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52" y="861692"/>
                <a:ext cx="7673416" cy="9700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7AF245-FB46-5A10-F6BA-5381167E786E}"/>
                  </a:ext>
                </a:extLst>
              </p:cNvPr>
              <p:cNvSpPr txBox="1"/>
              <p:nvPr/>
            </p:nvSpPr>
            <p:spPr>
              <a:xfrm>
                <a:off x="571052" y="1987965"/>
                <a:ext cx="7041514" cy="1444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𝑅𝐹</m:t>
                          </m:r>
                          <m:r>
                            <a:rPr lang="en-US" sz="26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26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600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6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6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6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600" b="0" i="1" dirty="0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6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26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600" b="0" i="1" dirty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600" b="0" i="1" dirty="0" smtClean="0"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600" i="1" dirty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600" b="0" i="1" dirty="0" smtClean="0"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1.46</m:t>
                                      </m:r>
                                    </m:num>
                                    <m:den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600" i="1" dirty="0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600" i="1" dirty="0"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600" b="0" i="1" dirty="0" smtClean="0"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50</m:t>
                          </m:r>
                        </m:den>
                      </m:f>
                      <m:r>
                        <a:rPr lang="en-US" sz="26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600" b="1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𝟐𝟏</m:t>
                      </m:r>
                      <m:r>
                        <a:rPr lang="en-US" sz="2600" b="1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2600" b="1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𝟑𝟏𝟔</m:t>
                      </m:r>
                      <m:r>
                        <a:rPr lang="en-US" sz="2600" b="1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𝒎𝑾</m:t>
                      </m:r>
                    </m:oMath>
                  </m:oMathPara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37AF245-FB46-5A10-F6BA-5381167E7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52" y="1987965"/>
                <a:ext cx="7041514" cy="1444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511BB7E-2B67-4120-B885-2FCC0134BA9C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20060116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085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7CC49-38A6-6AA7-6D04-565727D95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106C9-57B9-F855-2BE8-CE8D12E47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36</a:t>
            </a:fld>
            <a:endParaRPr lang="en-BD"/>
          </a:p>
        </p:txBody>
      </p:sp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38A83D1B-1FE1-6FA4-0FFE-A2078D8D1031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/>
              <a:t>EEE 466 (2025) –Project Group 04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BF3881-990C-650E-0A1B-15D2BEBEF350}"/>
                  </a:ext>
                </a:extLst>
              </p:cNvPr>
              <p:cNvSpPr txBox="1"/>
              <p:nvPr/>
            </p:nvSpPr>
            <p:spPr>
              <a:xfrm>
                <a:off x="324364" y="51719"/>
                <a:ext cx="4872103" cy="5990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2124710" algn="l"/>
                  </a:tabLst>
                </a:pPr>
                <a14:m>
                  <m:oMath xmlns:m="http://schemas.openxmlformats.org/officeDocument/2006/math">
                    <m:r>
                      <a:rPr lang="en-US" sz="33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𝐷𝐶</m:t>
                    </m:r>
                  </m:oMath>
                </a14:m>
                <a:r>
                  <a:rPr lang="en-US" sz="33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Simulation: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BF3881-990C-650E-0A1B-15D2BEBEF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64" y="51719"/>
                <a:ext cx="4872103" cy="599075"/>
              </a:xfrm>
              <a:prstGeom prst="rect">
                <a:avLst/>
              </a:prstGeom>
              <a:blipFill>
                <a:blip r:embed="rId2"/>
                <a:stretch>
                  <a:fillRect t="-1414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FB041D-06EE-1A6F-8029-56A5AA47A8F6}"/>
                  </a:ext>
                </a:extLst>
              </p:cNvPr>
              <p:cNvSpPr txBox="1"/>
              <p:nvPr/>
            </p:nvSpPr>
            <p:spPr>
              <a:xfrm>
                <a:off x="8066049" y="2832430"/>
                <a:ext cx="391478" cy="1318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b="1" dirty="0">
                    <a:solidFill>
                      <a:srgbClr val="FFFF00"/>
                    </a:solidFill>
                  </a:rPr>
                  <a:t>+</a:t>
                </a:r>
                <a:br>
                  <a:rPr lang="en-US" b="1" dirty="0">
                    <a:solidFill>
                      <a:srgbClr val="FFFF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𝒐𝒖𝒕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FF00"/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b="1" dirty="0">
                    <a:solidFill>
                      <a:srgbClr val="FFFF00"/>
                    </a:solidFill>
                  </a:rPr>
                  <a:t>-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FB041D-06EE-1A6F-8029-56A5AA47A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049" y="2832430"/>
                <a:ext cx="391478" cy="1318118"/>
              </a:xfrm>
              <a:prstGeom prst="rect">
                <a:avLst/>
              </a:prstGeom>
              <a:blipFill>
                <a:blip r:embed="rId3"/>
                <a:stretch>
                  <a:fillRect l="-4688" r="-7813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F7C1226E-AF96-5340-F737-9D6E969D4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17" y="658414"/>
            <a:ext cx="7503565" cy="4166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AC9DB4-E265-4FC9-810B-6973ECACDD90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20060116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440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3F67C-9042-1E6A-1418-E1DD4B0DA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01480-0D56-6725-C822-DEB3EC57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37</a:t>
            </a:fld>
            <a:endParaRPr lang="en-BD"/>
          </a:p>
        </p:txBody>
      </p:sp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B2C759CB-FE16-5AE6-AD48-33B04D57DA1A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EEE 466 (2025) –Project Group 04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CECCA9-9295-53F1-89B4-8FC29FCFDC6B}"/>
                  </a:ext>
                </a:extLst>
              </p:cNvPr>
              <p:cNvSpPr txBox="1"/>
              <p:nvPr/>
            </p:nvSpPr>
            <p:spPr>
              <a:xfrm>
                <a:off x="571051" y="861692"/>
                <a:ext cx="7911309" cy="49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𝐷𝐶</m:t>
                          </m:r>
                        </m:sub>
                      </m:sSub>
                      <m:r>
                        <a:rPr lang="en-US" sz="2600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6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𝑑𝑐</m:t>
                          </m:r>
                        </m:sub>
                      </m:sSub>
                      <m:sSub>
                        <m:sSubPr>
                          <m:ctrlPr>
                            <a:rPr lang="en-US" sz="2600" i="1" dirty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𝑑𝑐</m:t>
                          </m:r>
                        </m:sub>
                      </m:sSub>
                      <m:r>
                        <a:rPr lang="en-US" sz="26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=10</m:t>
                      </m:r>
                      <m:r>
                        <a:rPr lang="en-US" sz="2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×30.5303×</m:t>
                      </m:r>
                      <m:sSup>
                        <m:sSupPr>
                          <m:ctrlPr>
                            <a:rPr lang="en-US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600" b="0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600" b="1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𝟑𝟎𝟓</m:t>
                      </m:r>
                      <m:r>
                        <a:rPr lang="en-US" sz="2600" b="1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2600" b="1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𝟑𝟎𝟑</m:t>
                      </m:r>
                      <m:r>
                        <a:rPr lang="en-US" sz="2600" b="1" i="1" dirty="0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𝒎𝑾</m:t>
                      </m:r>
                    </m:oMath>
                  </m:oMathPara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CECCA9-9295-53F1-89B4-8FC29FCFDC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51" y="861692"/>
                <a:ext cx="7911309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6BEC00-F724-E29F-5BEA-59F19341DB1F}"/>
                  </a:ext>
                </a:extLst>
              </p:cNvPr>
              <p:cNvSpPr txBox="1"/>
              <p:nvPr/>
            </p:nvSpPr>
            <p:spPr>
              <a:xfrm>
                <a:off x="779208" y="1996509"/>
                <a:ext cx="7041514" cy="7457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𝑷𝑨𝑬</m:t>
                    </m:r>
                    <m:r>
                      <a:rPr lang="en-US" sz="2600" b="1" i="1" dirty="0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i="1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600" i="1" dirty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 dirty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600" i="1" dirty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𝑅𝐹</m:t>
                                </m:r>
                                <m:r>
                                  <a:rPr lang="en-US" sz="2600" i="1" dirty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sz="2600" b="0" i="1" dirty="0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𝑜𝑢𝑡</m:t>
                                </m:r>
                                <m:r>
                                  <a:rPr lang="en-US" sz="2600" i="1" dirty="0" smtClean="0"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</m:sub>
                            </m:sSub>
                            <m:r>
                              <a:rPr lang="en-US" sz="2600" b="0" i="1" dirty="0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600" i="1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600" i="1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𝑅𝐹</m:t>
                            </m:r>
                            <m:r>
                              <a:rPr lang="en-US" sz="2600" i="1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600" i="1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600" i="1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600" i="1" dirty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𝐷𝐶</m:t>
                            </m:r>
                          </m:sub>
                        </m:sSub>
                      </m:den>
                    </m:f>
                    <m:r>
                      <a:rPr lang="en-US" sz="26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600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600" i="1" dirty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21.316−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1.0725</m:t>
                        </m:r>
                      </m:num>
                      <m:den>
                        <m:r>
                          <a:rPr lang="en-US" sz="2600" b="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305.303</m:t>
                        </m:r>
                      </m:den>
                    </m:f>
                    <m:r>
                      <a:rPr lang="en-US" sz="2600" b="0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6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𝟔</m:t>
                    </m:r>
                    <m:r>
                      <a:rPr lang="en-US" sz="26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6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𝟔𝟑</m:t>
                    </m:r>
                    <m:r>
                      <a:rPr lang="en-US" sz="2600" b="1" i="1" dirty="0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%</m:t>
                    </m:r>
                  </m:oMath>
                </a14:m>
                <a:endParaRPr lang="en-US" sz="26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A6BEC00-F724-E29F-5BEA-59F19341D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08" y="1996509"/>
                <a:ext cx="7041514" cy="7457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BF2E921-50A2-4C33-939B-62D52B407AD0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20060116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1172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C672-E565-34D9-BD41-B504F1B7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09" y="291307"/>
            <a:ext cx="7543800" cy="54675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Novelty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777CD-4032-360E-7A48-7FE9636D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38</a:t>
            </a:fld>
            <a:endParaRPr lang="en-BD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016EE11-29AB-42BE-850D-89A393644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743891"/>
              </p:ext>
            </p:extLst>
          </p:nvPr>
        </p:nvGraphicFramePr>
        <p:xfrm>
          <a:off x="454500" y="1000800"/>
          <a:ext cx="7543800" cy="3125430"/>
        </p:xfrm>
        <a:graphic>
          <a:graphicData uri="http://schemas.openxmlformats.org/drawingml/2006/table">
            <a:tbl>
              <a:tblPr>
                <a:tableStyleId>{ABE9ABE2-3DB3-4E32-8AFF-053A8640C2CA}</a:tableStyleId>
              </a:tblPr>
              <a:tblGrid>
                <a:gridCol w="3771900">
                  <a:extLst>
                    <a:ext uri="{9D8B030D-6E8A-4147-A177-3AD203B41FA5}">
                      <a16:colId xmlns:a16="http://schemas.microsoft.com/office/drawing/2014/main" val="773588282"/>
                    </a:ext>
                  </a:extLst>
                </a:gridCol>
                <a:gridCol w="3771900">
                  <a:extLst>
                    <a:ext uri="{9D8B030D-6E8A-4147-A177-3AD203B41FA5}">
                      <a16:colId xmlns:a16="http://schemas.microsoft.com/office/drawing/2014/main" val="261276409"/>
                    </a:ext>
                  </a:extLst>
                </a:gridCol>
              </a:tblGrid>
              <a:tr h="306415">
                <a:tc>
                  <a:txBody>
                    <a:bodyPr/>
                    <a:lstStyle/>
                    <a:p>
                      <a:r>
                        <a:rPr lang="en-US" b="1"/>
                        <a:t>Novelty Aspect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Details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134559"/>
                  </a:ext>
                </a:extLst>
              </a:tr>
              <a:tr h="520905">
                <a:tc>
                  <a:txBody>
                    <a:bodyPr/>
                    <a:lstStyle/>
                    <a:p>
                      <a:r>
                        <a:rPr lang="en-US" b="1" dirty="0"/>
                        <a:t>Inductor- Integration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Improves stability and reduces noise, enhancing performance.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9366186"/>
                  </a:ext>
                </a:extLst>
              </a:tr>
              <a:tr h="520905">
                <a:tc>
                  <a:txBody>
                    <a:bodyPr/>
                    <a:lstStyle/>
                    <a:p>
                      <a:r>
                        <a:rPr lang="en-US" b="1"/>
                        <a:t>Optimization for 433 MHz ISM Band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Tailored for the specific challenges of the 433 MHz frequency range.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3283994"/>
                  </a:ext>
                </a:extLst>
              </a:tr>
              <a:tr h="735395">
                <a:tc>
                  <a:txBody>
                    <a:bodyPr/>
                    <a:lstStyle/>
                    <a:p>
                      <a:r>
                        <a:rPr lang="en-US" b="1"/>
                        <a:t>Impedance Matching Network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Custom matching network designed using S-parameters to enhance power transfer efficiency.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288522"/>
                  </a:ext>
                </a:extLst>
              </a:tr>
              <a:tr h="520905">
                <a:tc>
                  <a:txBody>
                    <a:bodyPr/>
                    <a:lstStyle/>
                    <a:p>
                      <a:r>
                        <a:rPr lang="en-US" b="1"/>
                        <a:t>Simulation and Real-World Testing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Combines Cadence Virtuoso simulations with practical design validation.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0646708"/>
                  </a:ext>
                </a:extLst>
              </a:tr>
              <a:tr h="520905">
                <a:tc>
                  <a:txBody>
                    <a:bodyPr/>
                    <a:lstStyle/>
                    <a:p>
                      <a:r>
                        <a:rPr lang="en-US" b="1"/>
                        <a:t>Low-Power, High-Efficiency Design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Focus on optimizing PAE and thermal stability for IoT and sensor applications.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625661"/>
                  </a:ext>
                </a:extLst>
              </a:tr>
            </a:tbl>
          </a:graphicData>
        </a:graphic>
      </p:graphicFrame>
      <p:sp>
        <p:nvSpPr>
          <p:cNvPr id="8" name="Google Shape;119;p21">
            <a:extLst>
              <a:ext uri="{FF2B5EF4-FFF2-40B4-BE49-F238E27FC236}">
                <a16:creationId xmlns:a16="http://schemas.microsoft.com/office/drawing/2014/main" id="{2E7C092A-54C8-4255-B969-7F0DC7E90E17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 dirty="0"/>
              <a:t>EEE 466 (2025) –Project Group 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0D952F-8BBA-4A7E-B0A5-7CF3941375B8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20060116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25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sldNum" idx="12"/>
          </p:nvPr>
        </p:nvSpPr>
        <p:spPr>
          <a:xfrm>
            <a:off x="8558213" y="4876229"/>
            <a:ext cx="3915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B61C8807-BB6A-4D2B-AC0E-8102F49520F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4365" y="4876228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EEE 466 (2025) –Project Group 04</a:t>
            </a:r>
            <a:endParaRPr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0DF95F-3E2B-44A5-A020-7D83F527DF9F}"/>
              </a:ext>
            </a:extLst>
          </p:cNvPr>
          <p:cNvSpPr txBox="1">
            <a:spLocks/>
          </p:cNvSpPr>
          <p:nvPr/>
        </p:nvSpPr>
        <p:spPr>
          <a:xfrm>
            <a:off x="171450" y="191029"/>
            <a:ext cx="7986149" cy="546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  <a:defRPr sz="3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5.2 comparison table of target and achieved specifications.</a:t>
            </a:r>
            <a:endParaRPr lang="en-BD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71EA947E-2F19-4B86-87FF-621EC6672E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7295392"/>
                  </p:ext>
                </p:extLst>
              </p:nvPr>
            </p:nvGraphicFramePr>
            <p:xfrm>
              <a:off x="324365" y="833091"/>
              <a:ext cx="7986149" cy="3153452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2778835">
                      <a:extLst>
                        <a:ext uri="{9D8B030D-6E8A-4147-A177-3AD203B41FA5}">
                          <a16:colId xmlns:a16="http://schemas.microsoft.com/office/drawing/2014/main" val="4146949191"/>
                        </a:ext>
                      </a:extLst>
                    </a:gridCol>
                    <a:gridCol w="2419200">
                      <a:extLst>
                        <a:ext uri="{9D8B030D-6E8A-4147-A177-3AD203B41FA5}">
                          <a16:colId xmlns:a16="http://schemas.microsoft.com/office/drawing/2014/main" val="255364765"/>
                        </a:ext>
                      </a:extLst>
                    </a:gridCol>
                    <a:gridCol w="2788114">
                      <a:extLst>
                        <a:ext uri="{9D8B030D-6E8A-4147-A177-3AD203B41FA5}">
                          <a16:colId xmlns:a16="http://schemas.microsoft.com/office/drawing/2014/main" val="654686403"/>
                        </a:ext>
                      </a:extLst>
                    </a:gridCol>
                  </a:tblGrid>
                  <a:tr h="62130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 (Required )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 (</a:t>
                          </a: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Achived</a:t>
                          </a: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)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1996455"/>
                      </a:ext>
                    </a:extLst>
                  </a:tr>
                  <a:tr h="44696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Frequency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433 MHz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433MHz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09259573"/>
                      </a:ext>
                    </a:extLst>
                  </a:tr>
                  <a:tr h="44696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Gain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≥ 10 dB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10.1138dB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268594"/>
                      </a:ext>
                    </a:extLst>
                  </a:tr>
                  <a:tr h="74426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Power-Added Efficiency (PAE)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≥ 5%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7.5%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9191254"/>
                      </a:ext>
                    </a:extLst>
                  </a:tr>
                  <a:tr h="44696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Saturation Power (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Psat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≥ 17 dBm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𝟏𝟖</m:t>
                              </m:r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𝟎𝟏</m:t>
                              </m:r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800" b="1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dBm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82041349"/>
                      </a:ext>
                    </a:extLst>
                  </a:tr>
                  <a:tr h="44696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Technology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gpdk090 or tsmc18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             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gpdk090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071536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71EA947E-2F19-4B86-87FF-621EC6672E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7295392"/>
                  </p:ext>
                </p:extLst>
              </p:nvPr>
            </p:nvGraphicFramePr>
            <p:xfrm>
              <a:off x="324365" y="833091"/>
              <a:ext cx="7986149" cy="3153452"/>
            </p:xfrm>
            <a:graphic>
              <a:graphicData uri="http://schemas.openxmlformats.org/drawingml/2006/table">
                <a:tbl>
                  <a:tblPr firstRow="1" firstCol="1" bandRow="1">
                    <a:tableStyleId>{B301B821-A1FF-4177-AEE7-76D212191A09}</a:tableStyleId>
                  </a:tblPr>
                  <a:tblGrid>
                    <a:gridCol w="2778835">
                      <a:extLst>
                        <a:ext uri="{9D8B030D-6E8A-4147-A177-3AD203B41FA5}">
                          <a16:colId xmlns:a16="http://schemas.microsoft.com/office/drawing/2014/main" val="4146949191"/>
                        </a:ext>
                      </a:extLst>
                    </a:gridCol>
                    <a:gridCol w="2419200">
                      <a:extLst>
                        <a:ext uri="{9D8B030D-6E8A-4147-A177-3AD203B41FA5}">
                          <a16:colId xmlns:a16="http://schemas.microsoft.com/office/drawing/2014/main" val="255364765"/>
                        </a:ext>
                      </a:extLst>
                    </a:gridCol>
                    <a:gridCol w="2788114">
                      <a:extLst>
                        <a:ext uri="{9D8B030D-6E8A-4147-A177-3AD203B41FA5}">
                          <a16:colId xmlns:a16="http://schemas.microsoft.com/office/drawing/2014/main" val="654686403"/>
                        </a:ext>
                      </a:extLst>
                    </a:gridCol>
                  </a:tblGrid>
                  <a:tr h="62130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 (Required )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 (</a:t>
                          </a:r>
                          <a:r>
                            <a:rPr lang="en-US" sz="20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Achived</a:t>
                          </a:r>
                          <a:r>
                            <a:rPr lang="en-US" sz="20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)</a:t>
                          </a:r>
                          <a:endParaRPr lang="en-US" sz="20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1996455"/>
                      </a:ext>
                    </a:extLst>
                  </a:tr>
                  <a:tr h="44696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Frequency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433 MHz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433MHz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09259573"/>
                      </a:ext>
                    </a:extLst>
                  </a:tr>
                  <a:tr h="44696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Gain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≥ 10 dB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10.1138dB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268594"/>
                      </a:ext>
                    </a:extLst>
                  </a:tr>
                  <a:tr h="74426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Power-Added Efficiency (PAE)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≥ 5%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b="1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7.5%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9191254"/>
                      </a:ext>
                    </a:extLst>
                  </a:tr>
                  <a:tr h="446969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Saturation Power (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Psat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≥ 17 dBm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86463" t="-502703" r="-437" b="-1027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2041349"/>
                      </a:ext>
                    </a:extLst>
                  </a:tr>
                  <a:tr h="44696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Technology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gpdk090 or tsmc18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a:t>              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gpdk090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MS Mincho" panose="02020609040205080304" pitchFamily="49" charset="-128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0715365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BB02CE1-73BE-4779-BC9B-B0975947A507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20060116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953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570100" y="344785"/>
            <a:ext cx="75438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rial"/>
              <a:buNone/>
            </a:pPr>
            <a:r>
              <a:rPr lang="en" dirty="0"/>
              <a:t>2 </a:t>
            </a:r>
            <a:r>
              <a:rPr lang="en-US" dirty="0"/>
              <a:t>Introduction</a:t>
            </a:r>
            <a:endParaRPr dirty="0"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415850" y="1243999"/>
            <a:ext cx="8533840" cy="3554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ISM band (433 MHz) is popular for license-free, short-range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 Power Amplifiers are critical in wireless systems, used to boost signal strength.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Class-A amplifiers offer linearity but are less efficient, requiring optimized bias and matching.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project aligns with applications like wireless sensor nodes and RF transmitters.</a:t>
            </a: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8558213" y="4876229"/>
            <a:ext cx="391477" cy="2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8" name="Google Shape;119;p21">
            <a:extLst>
              <a:ext uri="{FF2B5EF4-FFF2-40B4-BE49-F238E27FC236}">
                <a16:creationId xmlns:a16="http://schemas.microsoft.com/office/drawing/2014/main" id="{95B016AB-554F-432F-A5E4-7D81349FF04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4365" y="4876228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EEE 466 (2025) –Project Group 04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516159-EBE0-45C9-9819-2FBB51A981FB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20060122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8394-81FC-9718-C3C6-AD14D0856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64" y="245646"/>
            <a:ext cx="7543800" cy="546755"/>
          </a:xfrm>
        </p:spPr>
        <p:txBody>
          <a:bodyPr/>
          <a:lstStyle/>
          <a:p>
            <a:r>
              <a:rPr lang="en-GB" dirty="0"/>
              <a:t>8. Future Work (PO(l))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081B2-77D4-F78C-BC42-5C78C11F4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40</a:t>
            </a:fld>
            <a:endParaRPr lang="en-BD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15A40-1023-4935-8E29-912E0D55F357}"/>
              </a:ext>
            </a:extLst>
          </p:cNvPr>
          <p:cNvSpPr txBox="1"/>
          <p:nvPr/>
        </p:nvSpPr>
        <p:spPr>
          <a:xfrm>
            <a:off x="129600" y="891541"/>
            <a:ext cx="8884800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Advanced Modulation Techniques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for Multi-Stage Amplifiers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marR="0" lvl="0" indent="-5143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Thermal and Power Efficiency Enhancement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19;p21">
            <a:extLst>
              <a:ext uri="{FF2B5EF4-FFF2-40B4-BE49-F238E27FC236}">
                <a16:creationId xmlns:a16="http://schemas.microsoft.com/office/drawing/2014/main" id="{EC240162-ABF6-4254-892C-83B4BE2855DD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4365" y="4876228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EEE 466 (2025) –Project Group 04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335C1-9ECF-450F-8936-16141D11D46E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20060116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372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title"/>
          </p:nvPr>
        </p:nvSpPr>
        <p:spPr>
          <a:xfrm>
            <a:off x="171451" y="138492"/>
            <a:ext cx="75438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Arial"/>
              <a:buNone/>
            </a:pPr>
            <a:r>
              <a:rPr lang="en" sz="3100" dirty="0"/>
              <a:t>6. Reflection on Individual and Team work </a:t>
            </a:r>
            <a:endParaRPr sz="3700" dirty="0"/>
          </a:p>
        </p:txBody>
      </p:sp>
      <p:sp>
        <p:nvSpPr>
          <p:cNvPr id="274" name="Google Shape;274;p30"/>
          <p:cNvSpPr txBox="1">
            <a:spLocks noGrp="1"/>
          </p:cNvSpPr>
          <p:nvPr>
            <p:ph type="sldNum" idx="12"/>
          </p:nvPr>
        </p:nvSpPr>
        <p:spPr>
          <a:xfrm>
            <a:off x="8558213" y="4876229"/>
            <a:ext cx="391477" cy="2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" name="Google Shape;119;p21">
            <a:extLst>
              <a:ext uri="{FF2B5EF4-FFF2-40B4-BE49-F238E27FC236}">
                <a16:creationId xmlns:a16="http://schemas.microsoft.com/office/drawing/2014/main" id="{A8F7B017-9B47-4277-867F-EE4F8A4B6013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4365" y="4876228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EEE 466 (2025) –Project Group 04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CAA3DFD-E0D8-4608-961E-AF1BB5A01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371531"/>
              </p:ext>
            </p:extLst>
          </p:nvPr>
        </p:nvGraphicFramePr>
        <p:xfrm>
          <a:off x="171451" y="685392"/>
          <a:ext cx="8778239" cy="3987582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964082">
                  <a:extLst>
                    <a:ext uri="{9D8B030D-6E8A-4147-A177-3AD203B41FA5}">
                      <a16:colId xmlns:a16="http://schemas.microsoft.com/office/drawing/2014/main" val="1914940568"/>
                    </a:ext>
                  </a:extLst>
                </a:gridCol>
                <a:gridCol w="2009844">
                  <a:extLst>
                    <a:ext uri="{9D8B030D-6E8A-4147-A177-3AD203B41FA5}">
                      <a16:colId xmlns:a16="http://schemas.microsoft.com/office/drawing/2014/main" val="2142142408"/>
                    </a:ext>
                  </a:extLst>
                </a:gridCol>
                <a:gridCol w="3609753">
                  <a:extLst>
                    <a:ext uri="{9D8B030D-6E8A-4147-A177-3AD203B41FA5}">
                      <a16:colId xmlns:a16="http://schemas.microsoft.com/office/drawing/2014/main" val="3834764576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1752175581"/>
                    </a:ext>
                  </a:extLst>
                </a:gridCol>
              </a:tblGrid>
              <a:tr h="461346">
                <a:tc>
                  <a:txBody>
                    <a:bodyPr/>
                    <a:lstStyle/>
                    <a:p>
                      <a:r>
                        <a:rPr lang="en-US" sz="1500" b="1" dirty="0"/>
                        <a:t>Phase</a:t>
                      </a:r>
                      <a:endParaRPr lang="en-US" sz="1500" dirty="0"/>
                    </a:p>
                  </a:txBody>
                  <a:tcPr marL="48187" marR="48187" marT="24093" marB="24093" anchor="ctr"/>
                </a:tc>
                <a:tc>
                  <a:txBody>
                    <a:bodyPr/>
                    <a:lstStyle/>
                    <a:p>
                      <a:r>
                        <a:rPr lang="en-US" sz="1500" b="1" dirty="0"/>
                        <a:t>Duration</a:t>
                      </a:r>
                      <a:endParaRPr lang="en-US" sz="1500" dirty="0"/>
                    </a:p>
                  </a:txBody>
                  <a:tcPr marL="48187" marR="48187" marT="24093" marB="24093" anchor="ctr"/>
                </a:tc>
                <a:tc>
                  <a:txBody>
                    <a:bodyPr/>
                    <a:lstStyle/>
                    <a:p>
                      <a:r>
                        <a:rPr lang="en-US" sz="1500" b="1" dirty="0"/>
                        <a:t>Activities</a:t>
                      </a:r>
                      <a:endParaRPr lang="en-US" sz="1500" dirty="0"/>
                    </a:p>
                  </a:txBody>
                  <a:tcPr marL="48187" marR="48187" marT="24093" marB="24093" anchor="ctr"/>
                </a:tc>
                <a:tc>
                  <a:txBody>
                    <a:bodyPr/>
                    <a:lstStyle/>
                    <a:p>
                      <a:r>
                        <a:rPr lang="en-US" sz="1500" b="1"/>
                        <a:t>Responsible Members</a:t>
                      </a:r>
                      <a:endParaRPr lang="en-US" sz="1500"/>
                    </a:p>
                  </a:txBody>
                  <a:tcPr marL="48187" marR="48187" marT="24093" marB="24093" anchor="ctr"/>
                </a:tc>
                <a:extLst>
                  <a:ext uri="{0D108BD9-81ED-4DB2-BD59-A6C34878D82A}">
                    <a16:rowId xmlns:a16="http://schemas.microsoft.com/office/drawing/2014/main" val="2320220330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r>
                        <a:rPr lang="en-US" sz="1500" b="1" dirty="0"/>
                        <a:t>Phase 1</a:t>
                      </a:r>
                      <a:endParaRPr lang="en-US" sz="1500" dirty="0"/>
                    </a:p>
                  </a:txBody>
                  <a:tcPr marL="48187" marR="48187" marT="24093" marB="24093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Week 8</a:t>
                      </a:r>
                    </a:p>
                  </a:txBody>
                  <a:tcPr marL="48187" marR="48187" marT="24093" marB="24093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Literature Review, Background</a:t>
                      </a:r>
                    </a:p>
                  </a:txBody>
                  <a:tcPr marL="48187" marR="48187" marT="24093" marB="24093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Ilias(68), Rifat(116), </a:t>
                      </a:r>
                      <a:r>
                        <a:rPr lang="en-US" sz="1500" dirty="0" err="1"/>
                        <a:t>Hosan</a:t>
                      </a:r>
                      <a:r>
                        <a:rPr lang="en-US" sz="1500" dirty="0"/>
                        <a:t>(90), Alamgir(122)</a:t>
                      </a:r>
                    </a:p>
                  </a:txBody>
                  <a:tcPr marL="48187" marR="48187" marT="24093" marB="24093" anchor="ctr"/>
                </a:tc>
                <a:extLst>
                  <a:ext uri="{0D108BD9-81ED-4DB2-BD59-A6C34878D82A}">
                    <a16:rowId xmlns:a16="http://schemas.microsoft.com/office/drawing/2014/main" val="2030455870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r>
                        <a:rPr lang="en-US" sz="1500" b="1" dirty="0"/>
                        <a:t>Phase 2</a:t>
                      </a:r>
                      <a:endParaRPr lang="en-US" sz="1500" dirty="0"/>
                    </a:p>
                  </a:txBody>
                  <a:tcPr marL="48187" marR="48187" marT="24093" marB="24093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Week 9</a:t>
                      </a:r>
                    </a:p>
                  </a:txBody>
                  <a:tcPr marL="48187" marR="48187" marT="24093" marB="24093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Circuit Design and Simulation in Cadence Virtuoso</a:t>
                      </a:r>
                    </a:p>
                  </a:txBody>
                  <a:tcPr marL="48187" marR="48187" marT="24093" marB="24093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Ilias, Rifat, </a:t>
                      </a:r>
                      <a:r>
                        <a:rPr lang="en-US" sz="1500" dirty="0" err="1"/>
                        <a:t>Hosan</a:t>
                      </a:r>
                      <a:endParaRPr lang="en-US" sz="1500" dirty="0"/>
                    </a:p>
                  </a:txBody>
                  <a:tcPr marL="48187" marR="48187" marT="24093" marB="24093" anchor="ctr"/>
                </a:tc>
                <a:extLst>
                  <a:ext uri="{0D108BD9-81ED-4DB2-BD59-A6C34878D82A}">
                    <a16:rowId xmlns:a16="http://schemas.microsoft.com/office/drawing/2014/main" val="190472189"/>
                  </a:ext>
                </a:extLst>
              </a:tr>
              <a:tr h="878706">
                <a:tc>
                  <a:txBody>
                    <a:bodyPr/>
                    <a:lstStyle/>
                    <a:p>
                      <a:r>
                        <a:rPr lang="en-US" sz="1500" b="1" dirty="0"/>
                        <a:t>Phase 3</a:t>
                      </a:r>
                      <a:endParaRPr lang="en-US" sz="1500" dirty="0"/>
                    </a:p>
                  </a:txBody>
                  <a:tcPr marL="48187" marR="48187" marT="24093" marB="24093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Week 10</a:t>
                      </a:r>
                    </a:p>
                  </a:txBody>
                  <a:tcPr marL="48187" marR="48187" marT="24093" marB="24093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dirty="0"/>
                        <a:t>S-parameters Extraction and Analysis,</a:t>
                      </a:r>
                    </a:p>
                    <a:p>
                      <a:r>
                        <a:rPr lang="en-US" sz="1500" dirty="0"/>
                        <a:t>Matching Network Design in QUCS Studio</a:t>
                      </a:r>
                    </a:p>
                  </a:txBody>
                  <a:tcPr marL="48187" marR="48187" marT="24093" marB="24093"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Hosan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Alomgir</a:t>
                      </a:r>
                      <a:r>
                        <a:rPr lang="en-US" sz="1500" dirty="0"/>
                        <a:t>, Rifat</a:t>
                      </a:r>
                    </a:p>
                  </a:txBody>
                  <a:tcPr marL="48187" marR="48187" marT="24093" marB="24093" anchor="ctr"/>
                </a:tc>
                <a:extLst>
                  <a:ext uri="{0D108BD9-81ED-4DB2-BD59-A6C34878D82A}">
                    <a16:rowId xmlns:a16="http://schemas.microsoft.com/office/drawing/2014/main" val="1225640064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r>
                        <a:rPr lang="en-US" sz="1500" b="1" dirty="0"/>
                        <a:t>Phase 4</a:t>
                      </a:r>
                      <a:endParaRPr lang="en-US" sz="1500" dirty="0"/>
                    </a:p>
                  </a:txBody>
                  <a:tcPr marL="48187" marR="48187" marT="24093" marB="24093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Week 11</a:t>
                      </a:r>
                    </a:p>
                  </a:txBody>
                  <a:tcPr marL="48187" marR="48187" marT="24093" marB="24093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Optimization and Tuning of Matching Network</a:t>
                      </a:r>
                    </a:p>
                  </a:txBody>
                  <a:tcPr marL="48187" marR="48187" marT="24093" marB="24093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Rifat, </a:t>
                      </a:r>
                      <a:r>
                        <a:rPr lang="en-US" sz="1500" dirty="0" err="1"/>
                        <a:t>Alomgir</a:t>
                      </a:r>
                      <a:r>
                        <a:rPr lang="en-US" sz="1500" dirty="0"/>
                        <a:t>, Ilias</a:t>
                      </a:r>
                    </a:p>
                  </a:txBody>
                  <a:tcPr marL="48187" marR="48187" marT="24093" marB="24093" anchor="ctr"/>
                </a:tc>
                <a:extLst>
                  <a:ext uri="{0D108BD9-81ED-4DB2-BD59-A6C34878D82A}">
                    <a16:rowId xmlns:a16="http://schemas.microsoft.com/office/drawing/2014/main" val="1674314748"/>
                  </a:ext>
                </a:extLst>
              </a:tr>
              <a:tr h="461346">
                <a:tc>
                  <a:txBody>
                    <a:bodyPr/>
                    <a:lstStyle/>
                    <a:p>
                      <a:r>
                        <a:rPr lang="en-US" sz="1500" b="1" dirty="0"/>
                        <a:t>Phase 5</a:t>
                      </a:r>
                      <a:endParaRPr lang="en-US" sz="1500" dirty="0"/>
                    </a:p>
                  </a:txBody>
                  <a:tcPr marL="48187" marR="48187" marT="24093" marB="24093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Week 12</a:t>
                      </a:r>
                    </a:p>
                  </a:txBody>
                  <a:tcPr marL="48187" marR="48187" marT="24093" marB="24093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Testing and Validation of the Amplifier</a:t>
                      </a:r>
                    </a:p>
                  </a:txBody>
                  <a:tcPr marL="48187" marR="48187" marT="24093" marB="24093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Ilias, Rifat, </a:t>
                      </a:r>
                      <a:r>
                        <a:rPr lang="en-US" sz="1500" dirty="0" err="1"/>
                        <a:t>Hosan</a:t>
                      </a:r>
                      <a:endParaRPr lang="en-US" sz="1500" dirty="0"/>
                    </a:p>
                  </a:txBody>
                  <a:tcPr marL="48187" marR="48187" marT="24093" marB="24093" anchor="ctr"/>
                </a:tc>
                <a:extLst>
                  <a:ext uri="{0D108BD9-81ED-4DB2-BD59-A6C34878D82A}">
                    <a16:rowId xmlns:a16="http://schemas.microsoft.com/office/drawing/2014/main" val="3763264213"/>
                  </a:ext>
                </a:extLst>
              </a:tr>
              <a:tr h="670026">
                <a:tc>
                  <a:txBody>
                    <a:bodyPr/>
                    <a:lstStyle/>
                    <a:p>
                      <a:r>
                        <a:rPr lang="en-US" sz="1500" b="1" dirty="0"/>
                        <a:t>Phase 6</a:t>
                      </a:r>
                      <a:endParaRPr lang="en-US" sz="1500" dirty="0"/>
                    </a:p>
                  </a:txBody>
                  <a:tcPr marL="48187" marR="48187" marT="24093" marB="24093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Week 13</a:t>
                      </a:r>
                    </a:p>
                  </a:txBody>
                  <a:tcPr marL="48187" marR="48187" marT="24093" marB="24093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Final Adjustments, Documentation, Presentation and Final Report Writing </a:t>
                      </a:r>
                    </a:p>
                  </a:txBody>
                  <a:tcPr marL="48187" marR="48187" marT="24093" marB="24093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Ilias, Rifat, </a:t>
                      </a:r>
                      <a:r>
                        <a:rPr lang="en-US" sz="1500" dirty="0" err="1"/>
                        <a:t>Hosan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 err="1"/>
                        <a:t>Alomgir</a:t>
                      </a:r>
                      <a:endParaRPr lang="en-US" sz="1500" dirty="0"/>
                    </a:p>
                  </a:txBody>
                  <a:tcPr marL="48187" marR="48187" marT="24093" marB="24093" anchor="ctr"/>
                </a:tc>
                <a:extLst>
                  <a:ext uri="{0D108BD9-81ED-4DB2-BD59-A6C34878D82A}">
                    <a16:rowId xmlns:a16="http://schemas.microsoft.com/office/drawing/2014/main" val="244687135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836D51C-552E-49FC-8782-E60101008316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20060116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700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EE142-B5BC-53DC-E18D-F905E8753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64" y="218931"/>
            <a:ext cx="7875815" cy="546755"/>
          </a:xfrm>
        </p:spPr>
        <p:txBody>
          <a:bodyPr>
            <a:noAutofit/>
          </a:bodyPr>
          <a:lstStyle/>
          <a:p>
            <a:r>
              <a:rPr lang="en-GB" sz="2700" dirty="0"/>
              <a:t>7 Communication to External Stakeholders (PO(j))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1BF15-8FBB-ACD0-428B-4F211184E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57213" lvl="1" indent="-214313">
              <a:lnSpc>
                <a:spcPts val="1099"/>
              </a:lnSpc>
              <a:buFont typeface="+mj-lt"/>
              <a:buAutoNum type="arabicPeriod"/>
            </a:pP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Github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Link</a:t>
            </a:r>
            <a:endParaRPr lang="en-GB" sz="2400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57213" lvl="1" indent="-214313">
              <a:lnSpc>
                <a:spcPct val="107000"/>
              </a:lnSpc>
              <a:spcBef>
                <a:spcPts val="1350"/>
              </a:spcBef>
              <a:spcAft>
                <a:spcPts val="1350"/>
              </a:spcAft>
              <a:buFont typeface="+mj-lt"/>
              <a:buAutoNum type="arabicPeriod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YouTube Link</a:t>
            </a:r>
            <a:endParaRPr lang="en-GB" sz="2400" b="1" dirty="0">
              <a:solidFill>
                <a:srgbClr val="FF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GB" sz="3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A5771-CEAF-4EBF-41FF-6FB6B8976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29D53-9981-884B-B5B6-B5743DF81FD1}" type="slidenum">
              <a:rPr lang="en-BD" smtClean="0"/>
              <a:pPr/>
              <a:t>42</a:t>
            </a:fld>
            <a:endParaRPr lang="en-BD" dirty="0"/>
          </a:p>
        </p:txBody>
      </p:sp>
      <p:sp>
        <p:nvSpPr>
          <p:cNvPr id="8" name="Google Shape;119;p21">
            <a:extLst>
              <a:ext uri="{FF2B5EF4-FFF2-40B4-BE49-F238E27FC236}">
                <a16:creationId xmlns:a16="http://schemas.microsoft.com/office/drawing/2014/main" id="{CBBCA696-874E-4EC5-BB46-E5050C18D6E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4365" y="4876228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EEE 466 (2025) –Project Group 04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E34E5-853D-4EC6-AA7A-7ED259614B04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20060116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42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 txBox="1">
            <a:spLocks noGrp="1"/>
          </p:cNvSpPr>
          <p:nvPr>
            <p:ph type="title"/>
          </p:nvPr>
        </p:nvSpPr>
        <p:spPr>
          <a:xfrm>
            <a:off x="800100" y="344786"/>
            <a:ext cx="7543800" cy="546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rial"/>
              <a:buNone/>
            </a:pPr>
            <a:r>
              <a:rPr lang="en" dirty="0"/>
              <a:t>9. CO/PO Alignment </a:t>
            </a:r>
            <a:endParaRPr dirty="0"/>
          </a:p>
        </p:txBody>
      </p:sp>
      <p:sp>
        <p:nvSpPr>
          <p:cNvPr id="283" name="Google Shape;283;p31"/>
          <p:cNvSpPr txBox="1">
            <a:spLocks noGrp="1"/>
          </p:cNvSpPr>
          <p:nvPr>
            <p:ph type="sldNum" idx="12"/>
          </p:nvPr>
        </p:nvSpPr>
        <p:spPr>
          <a:xfrm>
            <a:off x="8558213" y="4876229"/>
            <a:ext cx="391477" cy="2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aphicFrame>
        <p:nvGraphicFramePr>
          <p:cNvPr id="284" name="Google Shape;284;p31"/>
          <p:cNvGraphicFramePr/>
          <p:nvPr>
            <p:extLst>
              <p:ext uri="{D42A27DB-BD31-4B8C-83A1-F6EECF244321}">
                <p14:modId xmlns:p14="http://schemas.microsoft.com/office/powerpoint/2010/main" val="1908180362"/>
              </p:ext>
            </p:extLst>
          </p:nvPr>
        </p:nvGraphicFramePr>
        <p:xfrm>
          <a:off x="800100" y="1145925"/>
          <a:ext cx="7888175" cy="3017520"/>
        </p:xfrm>
        <a:graphic>
          <a:graphicData uri="http://schemas.openxmlformats.org/drawingml/2006/table">
            <a:tbl>
              <a:tblPr>
                <a:noFill/>
                <a:tableStyleId>{10998983-DB4C-4088-A797-6ED3E7292FBD}</a:tableStyleId>
              </a:tblPr>
              <a:tblGrid>
                <a:gridCol w="121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CO(s)</a:t>
                      </a:r>
                      <a:endParaRPr lang="en-US" dirty="0"/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Key Contributions</a:t>
                      </a:r>
                      <a:endParaRPr lang="en-US"/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Aligned PO(s)</a:t>
                      </a:r>
                      <a:endParaRPr lang="en-US"/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CO1, CO2</a:t>
                      </a:r>
                      <a:endParaRPr lang="en-US"/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Application of semiconductor physics in analog circuit design and analysis of IC operation based on physics and control theory.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PO(a)</a:t>
                      </a:r>
                      <a:r>
                        <a:rPr lang="en-US"/>
                        <a:t>, </a:t>
                      </a:r>
                      <a:r>
                        <a:rPr lang="en-US" b="1"/>
                        <a:t>PO(b)</a:t>
                      </a:r>
                      <a:endParaRPr lang="en-US"/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CO3, CO4</a:t>
                      </a:r>
                      <a:endParaRPr lang="en-US"/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Designing solid-state integrated circuits and verifying performance using circuit simulation tools for complex device models.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PO(c)</a:t>
                      </a:r>
                      <a:r>
                        <a:rPr lang="en-US"/>
                        <a:t>, </a:t>
                      </a:r>
                      <a:r>
                        <a:rPr lang="en-US" b="1"/>
                        <a:t>PO(e)</a:t>
                      </a:r>
                      <a:endParaRPr lang="en-US"/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CO5, CO6</a:t>
                      </a:r>
                      <a:endParaRPr lang="en-US"/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Demonstrating effective teamwork and presenting designed analog devices/systems through interactive discussions and project presentations.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PO(i)</a:t>
                      </a:r>
                      <a:r>
                        <a:rPr lang="en-US"/>
                        <a:t>, </a:t>
                      </a:r>
                      <a:r>
                        <a:rPr lang="en-US" b="1"/>
                        <a:t>PO(j)</a:t>
                      </a:r>
                      <a:endParaRPr lang="en-US"/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CO7</a:t>
                      </a:r>
                      <a:endParaRPr lang="en-US"/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Applying skills in the design and presentation of Analog Integrated Devices/Systems, focusing on communication and design synthesis.</a:t>
                      </a:r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PO(j)</a:t>
                      </a:r>
                      <a:endParaRPr lang="en-US" dirty="0"/>
                    </a:p>
                  </a:txBody>
                  <a:tcPr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Google Shape;119;p21">
            <a:extLst>
              <a:ext uri="{FF2B5EF4-FFF2-40B4-BE49-F238E27FC236}">
                <a16:creationId xmlns:a16="http://schemas.microsoft.com/office/drawing/2014/main" id="{F0A07CC3-65FB-4A75-AFCF-BF8BB628E65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4365" y="4876228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EEE 466 (2025) –Project Group 04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BB531-F076-4ABE-975A-B14937A4984E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20060116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>
            <a:spLocks noGrp="1"/>
          </p:cNvSpPr>
          <p:nvPr>
            <p:ph type="title"/>
          </p:nvPr>
        </p:nvSpPr>
        <p:spPr>
          <a:xfrm>
            <a:off x="324365" y="109260"/>
            <a:ext cx="7543800" cy="546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rial"/>
              <a:buNone/>
            </a:pPr>
            <a:r>
              <a:rPr lang="en" dirty="0"/>
              <a:t>10. References</a:t>
            </a:r>
            <a:endParaRPr dirty="0"/>
          </a:p>
        </p:txBody>
      </p:sp>
      <p:sp>
        <p:nvSpPr>
          <p:cNvPr id="292" name="Google Shape;292;p32"/>
          <p:cNvSpPr txBox="1">
            <a:spLocks noGrp="1"/>
          </p:cNvSpPr>
          <p:nvPr>
            <p:ph type="sldNum" idx="12"/>
          </p:nvPr>
        </p:nvSpPr>
        <p:spPr>
          <a:xfrm>
            <a:off x="8558213" y="4876229"/>
            <a:ext cx="391477" cy="2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6" name="Google Shape;119;p21">
            <a:extLst>
              <a:ext uri="{FF2B5EF4-FFF2-40B4-BE49-F238E27FC236}">
                <a16:creationId xmlns:a16="http://schemas.microsoft.com/office/drawing/2014/main" id="{1367E730-A644-49DC-8900-D9EB69BAD488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4365" y="4876228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EEE 466 (2025) –Project Group 04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23CC7E-5E99-45B9-A76E-258A5957BAF5}"/>
              </a:ext>
            </a:extLst>
          </p:cNvPr>
          <p:cNvSpPr txBox="1"/>
          <p:nvPr/>
        </p:nvSpPr>
        <p:spPr>
          <a:xfrm>
            <a:off x="57600" y="573612"/>
            <a:ext cx="882009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buFont typeface="Symbol" panose="05050102010706020507" pitchFamily="18" charset="2"/>
              <a:buChar char="·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NXP Semiconductors,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BFU590Q ISM 433 MHz PA Design Application Note (AN11504)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NXP Semiconductors, 2014.</a:t>
            </a:r>
          </a:p>
          <a:p>
            <a:pPr marL="342900" marR="0" indent="-342900">
              <a:buFont typeface="Symbol" panose="05050102010706020507" pitchFamily="18" charset="2"/>
              <a:buChar char="·"/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indent="-342900">
              <a:buFont typeface="Symbol" panose="05050102010706020507" pitchFamily="18" charset="2"/>
              <a:buChar char="·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Analog Devices, </a:t>
            </a:r>
            <a:r>
              <a:rPr lang="en-US" sz="20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RF Power Amplifier Design Notes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May 2003. [Online]. Available: 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https://www.analog.com/media/en/training-seminars/tutorials/MT-101.pdf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indent="-342900">
              <a:buFont typeface="Symbol" panose="05050102010706020507" pitchFamily="18" charset="2"/>
              <a:buChar char="·"/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indent="-342900">
              <a:buFont typeface="Symbol" panose="05050102010706020507" pitchFamily="18" charset="2"/>
              <a:buChar char="·"/>
            </a:pP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İ.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Kocakarin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“RF Power Amplifier Design Operating at 433 MHz,” B.Sc. thesis, Dept. of Electrical and Electronics Eng.,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Yeditepe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Univ., Istanbul, Turkey, 2016. [Online]. Available:  https://www.academia.edu/42443047 </a:t>
            </a:r>
          </a:p>
          <a:p>
            <a:pPr marL="342900" marR="0" indent="-342900">
              <a:buFont typeface="Symbol" panose="05050102010706020507" pitchFamily="18" charset="2"/>
              <a:buChar char="·"/>
            </a:pPr>
            <a:endParaRPr lang="en-US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indent="-342900">
              <a:buFont typeface="Symbol" panose="05050102010706020507" pitchFamily="18" charset="2"/>
              <a:buChar char="·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J.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Bahl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Fundamentals of RF and Microwave Transistor Amplifiers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Wiley, 2003.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AA383-08C4-4D38-A3AF-138F99BDDCCE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20060116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sldNum" idx="12"/>
          </p:nvPr>
        </p:nvSpPr>
        <p:spPr>
          <a:xfrm>
            <a:off x="8558213" y="4876229"/>
            <a:ext cx="3915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53" name="Google Shape;153;p25"/>
          <p:cNvSpPr txBox="1"/>
          <p:nvPr/>
        </p:nvSpPr>
        <p:spPr>
          <a:xfrm>
            <a:off x="400050" y="0"/>
            <a:ext cx="8343900" cy="8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Arial"/>
              <a:buNone/>
            </a:pPr>
            <a:r>
              <a:rPr lang="en" sz="2600" b="1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100" dirty="0">
                <a:solidFill>
                  <a:srgbClr val="262626"/>
                </a:solidFill>
              </a:rPr>
              <a:t>3.1 Design: Identification of Scope</a:t>
            </a:r>
            <a:endParaRPr sz="2600" b="1" dirty="0">
              <a:solidFill>
                <a:srgbClr val="262626"/>
              </a:solidFill>
            </a:endParaRPr>
          </a:p>
        </p:txBody>
      </p:sp>
      <p:sp>
        <p:nvSpPr>
          <p:cNvPr id="6" name="Google Shape;119;p21">
            <a:extLst>
              <a:ext uri="{FF2B5EF4-FFF2-40B4-BE49-F238E27FC236}">
                <a16:creationId xmlns:a16="http://schemas.microsoft.com/office/drawing/2014/main" id="{E151C5BC-6767-4B24-88FE-9B883C3B6383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4365" y="4876228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EEE 466 (2025) –Project Group 04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565D3A-6C87-4EAF-89AC-6B81A415B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070087"/>
              </p:ext>
            </p:extLst>
          </p:nvPr>
        </p:nvGraphicFramePr>
        <p:xfrm>
          <a:off x="297180" y="804291"/>
          <a:ext cx="8364420" cy="2245173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3943620">
                  <a:extLst>
                    <a:ext uri="{9D8B030D-6E8A-4147-A177-3AD203B41FA5}">
                      <a16:colId xmlns:a16="http://schemas.microsoft.com/office/drawing/2014/main" val="4146949191"/>
                    </a:ext>
                  </a:extLst>
                </a:gridCol>
                <a:gridCol w="4420800">
                  <a:extLst>
                    <a:ext uri="{9D8B030D-6E8A-4147-A177-3AD203B41FA5}">
                      <a16:colId xmlns:a16="http://schemas.microsoft.com/office/drawing/2014/main" val="2553647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Parameter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Value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996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Topology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Common-Emitter (CE)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9761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Frequency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433 MHz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92595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Gain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≥ 10 dB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268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Power-Added Efficiency (PAE)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≥ 5%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191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Saturation Power (</a:t>
                      </a:r>
                      <a:r>
                        <a:rPr lang="en-US" sz="2000" dirty="0" err="1">
                          <a:effectLst/>
                        </a:rPr>
                        <a:t>Psat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≥ 17 dBm</a:t>
                      </a:r>
                      <a:endParaRPr lang="en-US" sz="20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2041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Technology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gpdk090 or tsmc18</a:t>
                      </a:r>
                      <a:endParaRPr lang="en-US" sz="20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88216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45A78C7-3305-49E3-970E-EF20CB75C1B6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20060122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589100" y="171860"/>
            <a:ext cx="75438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300"/>
              <a:buFont typeface="Arial"/>
              <a:buNone/>
            </a:pPr>
            <a:r>
              <a:rPr lang="en" dirty="0"/>
              <a:t>3.2 Literature Review</a:t>
            </a:r>
            <a:endParaRPr dirty="0"/>
          </a:p>
        </p:txBody>
      </p:sp>
      <p:sp>
        <p:nvSpPr>
          <p:cNvPr id="144" name="Google Shape;144;p24"/>
          <p:cNvSpPr txBox="1">
            <a:spLocks noGrp="1"/>
          </p:cNvSpPr>
          <p:nvPr>
            <p:ph type="sldNum" idx="12"/>
          </p:nvPr>
        </p:nvSpPr>
        <p:spPr>
          <a:xfrm>
            <a:off x="8558213" y="4876229"/>
            <a:ext cx="391477" cy="2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Google Shape;119;p21">
            <a:extLst>
              <a:ext uri="{FF2B5EF4-FFF2-40B4-BE49-F238E27FC236}">
                <a16:creationId xmlns:a16="http://schemas.microsoft.com/office/drawing/2014/main" id="{9C42EF1E-C724-418F-872C-B56DFDE18C8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4365" y="4876228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EEE 466 (2025) –Project Group 04</a:t>
            </a: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C99DAD-4D7B-4C14-BB8A-D107F820E8D3}"/>
              </a:ext>
            </a:extLst>
          </p:cNvPr>
          <p:cNvSpPr txBox="1"/>
          <p:nvPr/>
        </p:nvSpPr>
        <p:spPr>
          <a:xfrm>
            <a:off x="126000" y="989787"/>
            <a:ext cx="8892000" cy="3604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İsa </a:t>
            </a:r>
            <a:r>
              <a:rPr lang="en-US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Kocakarin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Istanbul, 2011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In his B.Sc. thesis,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Kocakarin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explores 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RF amplifier design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at 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433 MHz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using a 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Class-A Topology .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study emphasizes optimization of gain and stability, achieving over 30 dBm output with low noise and efficient power transfer.</a:t>
            </a:r>
            <a:endParaRPr lang="en-US" sz="16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NXP Semiconductors (2014)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In their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 Note AN11504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NXP presents a detailed design for the BFU590Q transistor-based RF amplifier targeted at the </a:t>
            </a: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433 MHz ISM band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It covers key aspects such as gain optimization and impedance matching, critical for ISM applications.</a:t>
            </a:r>
            <a:endParaRPr lang="en-US" sz="16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Analog Devices (2003)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</a:t>
            </a:r>
            <a:r>
              <a:rPr lang="en-US" sz="16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RF Power Amplifier Design Notes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highlight design challenges in RF amplifiers, focusing on load-line theory, matching network design, and efficiency. These notes are essential for understanding amplifier architectures and the trade-offs between linearity and power efficiency.</a:t>
            </a:r>
            <a:endParaRPr lang="en-US" sz="16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tabLst>
                <a:tab pos="457200" algn="l"/>
              </a:tabLst>
            </a:pPr>
            <a:endParaRPr lang="en-US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8D09B-10B6-497C-A248-6343F12014CD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20060122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182600" y="79099"/>
            <a:ext cx="79941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970"/>
              <a:buFont typeface="Arial"/>
              <a:buNone/>
            </a:pPr>
            <a:r>
              <a:rPr lang="en" sz="3280" dirty="0"/>
              <a:t>3.3 Design: Problem Formulation (PO(b))</a:t>
            </a:r>
            <a:endParaRPr sz="3280" dirty="0"/>
          </a:p>
        </p:txBody>
      </p:sp>
      <p:sp>
        <p:nvSpPr>
          <p:cNvPr id="160" name="Google Shape;160;p26"/>
          <p:cNvSpPr txBox="1">
            <a:spLocks noGrp="1"/>
          </p:cNvSpPr>
          <p:nvPr>
            <p:ph type="sldNum" idx="12"/>
          </p:nvPr>
        </p:nvSpPr>
        <p:spPr>
          <a:xfrm>
            <a:off x="8558213" y="4876229"/>
            <a:ext cx="391477" cy="2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0" name="Google Shape;119;p21">
            <a:extLst>
              <a:ext uri="{FF2B5EF4-FFF2-40B4-BE49-F238E27FC236}">
                <a16:creationId xmlns:a16="http://schemas.microsoft.com/office/drawing/2014/main" id="{C0A7D551-A5FB-4228-BC8F-2AF18C5444D8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4365" y="4876228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EEE 466 (2025) –Project Group 04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3AD5CB3-B731-4CC0-A2A6-23B4BDB2B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966246"/>
              </p:ext>
            </p:extLst>
          </p:nvPr>
        </p:nvGraphicFramePr>
        <p:xfrm>
          <a:off x="182600" y="625999"/>
          <a:ext cx="8632800" cy="4070950"/>
        </p:xfrm>
        <a:graphic>
          <a:graphicData uri="http://schemas.openxmlformats.org/drawingml/2006/table">
            <a:tbl>
              <a:tblPr firstRow="1" firstCol="1" bandRow="1">
                <a:tableStyleId>{ABE9ABE2-3DB3-4E32-8AFF-053A8640C2CA}</a:tableStyleId>
              </a:tblPr>
              <a:tblGrid>
                <a:gridCol w="2829909">
                  <a:extLst>
                    <a:ext uri="{9D8B030D-6E8A-4147-A177-3AD203B41FA5}">
                      <a16:colId xmlns:a16="http://schemas.microsoft.com/office/drawing/2014/main" val="3225298571"/>
                    </a:ext>
                  </a:extLst>
                </a:gridCol>
                <a:gridCol w="5802891">
                  <a:extLst>
                    <a:ext uri="{9D8B030D-6E8A-4147-A177-3AD203B41FA5}">
                      <a16:colId xmlns:a16="http://schemas.microsoft.com/office/drawing/2014/main" val="3126350035"/>
                    </a:ext>
                  </a:extLst>
                </a:gridCol>
              </a:tblGrid>
              <a:tr h="511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Requirement/Challenge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Details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1357160"/>
                  </a:ext>
                </a:extLst>
              </a:tr>
              <a:tr h="63603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Amplification Goals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Achieve minimum gain of 10 dB and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Psat</a:t>
                      </a: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≥ 17 dBm, with PAE ≥ 5% for efficient signal amplification.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5178968"/>
                  </a:ext>
                </a:extLst>
              </a:tr>
              <a:tr h="63603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Topology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Class-A Common-Emitter topology for linear amplification suitable for the ISM band.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8160227"/>
                  </a:ext>
                </a:extLst>
              </a:tr>
              <a:tr h="63603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Biasing and Stability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Inductor-based biasing for low noise and stability, ensuring reliable operation under varying conditions.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0821686"/>
                  </a:ext>
                </a:extLst>
              </a:tr>
              <a:tr h="63603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Impedance Matching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Ensure input/output matching to a 50Ω system with input return loss &lt; -10 dB and output return loss &lt; -20 </a:t>
                      </a: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dB.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9070222"/>
                  </a:ext>
                </a:extLst>
              </a:tr>
              <a:tr h="85423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 and Validation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Cadence and QUCS Studio to simulate and validate performance metrics like gain, PAE, and impedance matching.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5748297"/>
                  </a:ext>
                </a:extLst>
              </a:tr>
            </a:tbl>
          </a:graphicData>
        </a:graphic>
      </p:graphicFrame>
      <p:sp>
        <p:nvSpPr>
          <p:cNvPr id="6" name="Google Shape;119;p21">
            <a:extLst>
              <a:ext uri="{FF2B5EF4-FFF2-40B4-BE49-F238E27FC236}">
                <a16:creationId xmlns:a16="http://schemas.microsoft.com/office/drawing/2014/main" id="{34899F5E-60A8-4958-897F-231E86BA9C1C}"/>
              </a:ext>
            </a:extLst>
          </p:cNvPr>
          <p:cNvSpPr txBox="1">
            <a:spLocks/>
          </p:cNvSpPr>
          <p:nvPr/>
        </p:nvSpPr>
        <p:spPr>
          <a:xfrm>
            <a:off x="324365" y="4876229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n-US"/>
              <a:t>EEE 466 (2025) –Project Group 04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A1681-E85C-4865-8E11-4C6688E8E994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20060122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sldNum" idx="12"/>
          </p:nvPr>
        </p:nvSpPr>
        <p:spPr>
          <a:xfrm>
            <a:off x="8558213" y="4876229"/>
            <a:ext cx="391477" cy="23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Google Shape;119;p21">
            <a:extLst>
              <a:ext uri="{FF2B5EF4-FFF2-40B4-BE49-F238E27FC236}">
                <a16:creationId xmlns:a16="http://schemas.microsoft.com/office/drawing/2014/main" id="{9C42EF1E-C724-418F-872C-B56DFDE18C8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4365" y="4876228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EEE 466 (2025) –Project Group 04</a:t>
            </a:r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2CEEE5-9500-4770-B336-3CF399DE0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00" y="164786"/>
            <a:ext cx="7543800" cy="546755"/>
          </a:xfrm>
        </p:spPr>
        <p:txBody>
          <a:bodyPr/>
          <a:lstStyle/>
          <a:p>
            <a:r>
              <a:rPr lang="en-US" dirty="0"/>
              <a:t>3.2 Design M</a:t>
            </a:r>
            <a:r>
              <a:rPr lang="en-BD" dirty="0"/>
              <a:t>ethods</a:t>
            </a:r>
            <a:r>
              <a:rPr lang="en-US" dirty="0"/>
              <a:t> (PO(a))</a:t>
            </a:r>
            <a:endParaRPr lang="en-B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7E958-92B8-4806-B344-BB76281F243E}"/>
              </a:ext>
            </a:extLst>
          </p:cNvPr>
          <p:cNvSpPr txBox="1"/>
          <p:nvPr/>
        </p:nvSpPr>
        <p:spPr>
          <a:xfrm>
            <a:off x="180365" y="802283"/>
            <a:ext cx="297360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2000" dirty="0"/>
              <a:t> 1. Circuit Selection  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C4879-0526-477A-854B-727250C73132}"/>
              </a:ext>
            </a:extLst>
          </p:cNvPr>
          <p:cNvSpPr txBox="1"/>
          <p:nvPr/>
        </p:nvSpPr>
        <p:spPr>
          <a:xfrm>
            <a:off x="180365" y="1773586"/>
            <a:ext cx="2973600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2000" dirty="0"/>
              <a:t>2. Simulation in Cadence ,Virtuoso 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F0A5D141-7250-4095-995E-A0337AEBD458}"/>
              </a:ext>
            </a:extLst>
          </p:cNvPr>
          <p:cNvSpPr/>
          <p:nvPr/>
        </p:nvSpPr>
        <p:spPr>
          <a:xfrm>
            <a:off x="1200117" y="1317753"/>
            <a:ext cx="316800" cy="295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72C89F-DE6A-4DE0-9844-01624B781B6F}"/>
              </a:ext>
            </a:extLst>
          </p:cNvPr>
          <p:cNvSpPr txBox="1"/>
          <p:nvPr/>
        </p:nvSpPr>
        <p:spPr>
          <a:xfrm>
            <a:off x="238500" y="3949899"/>
            <a:ext cx="2973600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2000" dirty="0"/>
              <a:t>4. Extract S-parameters </a:t>
            </a:r>
          </a:p>
          <a:p>
            <a:r>
              <a:rPr lang="en-US" sz="2000" dirty="0"/>
              <a:t>(from Cadence Virtuoso) 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5606406-4354-40A9-AD4A-AF74E91FC67C}"/>
              </a:ext>
            </a:extLst>
          </p:cNvPr>
          <p:cNvSpPr/>
          <p:nvPr/>
        </p:nvSpPr>
        <p:spPr>
          <a:xfrm>
            <a:off x="1200117" y="3535199"/>
            <a:ext cx="316800" cy="3374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B3791D8C-E359-4761-9ED6-A93ABE829515}"/>
              </a:ext>
            </a:extLst>
          </p:cNvPr>
          <p:cNvSpPr/>
          <p:nvPr/>
        </p:nvSpPr>
        <p:spPr>
          <a:xfrm>
            <a:off x="5906700" y="608147"/>
            <a:ext cx="316800" cy="413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7F745A-5EB6-480E-B44A-2B2E95C12883}"/>
              </a:ext>
            </a:extLst>
          </p:cNvPr>
          <p:cNvSpPr txBox="1"/>
          <p:nvPr/>
        </p:nvSpPr>
        <p:spPr>
          <a:xfrm>
            <a:off x="4572000" y="1111141"/>
            <a:ext cx="3210300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2000" dirty="0"/>
              <a:t>5. Design Matching      </a:t>
            </a:r>
          </a:p>
          <a:p>
            <a:r>
              <a:rPr lang="en-US" sz="2000" dirty="0"/>
              <a:t> Network in QUCS Studio 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2E3B53F-10B0-4B57-B81E-6796C0FE7413}"/>
              </a:ext>
            </a:extLst>
          </p:cNvPr>
          <p:cNvSpPr/>
          <p:nvPr/>
        </p:nvSpPr>
        <p:spPr>
          <a:xfrm>
            <a:off x="5906700" y="1894765"/>
            <a:ext cx="316800" cy="413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057E8C-405A-4609-B015-13469C9A327F}"/>
              </a:ext>
            </a:extLst>
          </p:cNvPr>
          <p:cNvSpPr txBox="1"/>
          <p:nvPr/>
        </p:nvSpPr>
        <p:spPr>
          <a:xfrm>
            <a:off x="4572000" y="2439941"/>
            <a:ext cx="3210300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2000" dirty="0"/>
              <a:t> 6. Simulate with Matching</a:t>
            </a:r>
          </a:p>
          <a:p>
            <a:r>
              <a:rPr lang="en-US" sz="2000" dirty="0"/>
              <a:t>Network in Cadence 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7DC9B3CB-8D82-44E0-976F-944B5AE5E746}"/>
              </a:ext>
            </a:extLst>
          </p:cNvPr>
          <p:cNvSpPr/>
          <p:nvPr/>
        </p:nvSpPr>
        <p:spPr>
          <a:xfrm>
            <a:off x="5906700" y="3279427"/>
            <a:ext cx="316800" cy="413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9ADB5C-7ACF-42E2-B6E5-270EB677EB83}"/>
              </a:ext>
            </a:extLst>
          </p:cNvPr>
          <p:cNvSpPr txBox="1"/>
          <p:nvPr/>
        </p:nvSpPr>
        <p:spPr>
          <a:xfrm>
            <a:off x="4572000" y="3824603"/>
            <a:ext cx="3210300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2000" dirty="0"/>
              <a:t>7. Adjust and Finalize    </a:t>
            </a:r>
          </a:p>
          <a:p>
            <a:r>
              <a:rPr lang="en-US" sz="2000" dirty="0"/>
              <a:t>Design in Cadence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CA84DB-84D4-4AFB-9C44-59ADBFE42224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20060068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B95A28-C219-475A-84BF-C9395CB93DAE}"/>
              </a:ext>
            </a:extLst>
          </p:cNvPr>
          <p:cNvSpPr txBox="1"/>
          <p:nvPr/>
        </p:nvSpPr>
        <p:spPr>
          <a:xfrm>
            <a:off x="180365" y="3025868"/>
            <a:ext cx="2973600" cy="40011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Adjusting Q point</a:t>
            </a:r>
            <a:endParaRPr lang="en-US" sz="2000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6DD429BE-D60F-4AB5-95A8-49DBCAA4482E}"/>
              </a:ext>
            </a:extLst>
          </p:cNvPr>
          <p:cNvSpPr/>
          <p:nvPr/>
        </p:nvSpPr>
        <p:spPr>
          <a:xfrm>
            <a:off x="1200117" y="2618291"/>
            <a:ext cx="316800" cy="2952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29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7F02C-1EFF-7D4C-B45F-42F0E37BA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50" y="990968"/>
            <a:ext cx="7537500" cy="240909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Design: </a:t>
            </a:r>
            <a:r>
              <a:rPr lang="en-BD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&amp;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Implementation: Demonstration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B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F763-F781-F043-808B-881C1C3AF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8212" y="4876228"/>
            <a:ext cx="391478" cy="231398"/>
          </a:xfrm>
        </p:spPr>
        <p:txBody>
          <a:bodyPr/>
          <a:lstStyle/>
          <a:p>
            <a:fld id="{E9C29D53-9981-884B-B5B6-B5743DF81FD1}" type="slidenum">
              <a:rPr lang="en-BD" smtClean="0"/>
              <a:t>9</a:t>
            </a:fld>
            <a:endParaRPr lang="en-BD"/>
          </a:p>
        </p:txBody>
      </p:sp>
      <p:sp>
        <p:nvSpPr>
          <p:cNvPr id="11" name="Google Shape;119;p21">
            <a:extLst>
              <a:ext uri="{FF2B5EF4-FFF2-40B4-BE49-F238E27FC236}">
                <a16:creationId xmlns:a16="http://schemas.microsoft.com/office/drawing/2014/main" id="{F5CC93D5-0EF3-41F0-83C9-9FEE623B223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324365" y="4876228"/>
            <a:ext cx="3618986" cy="281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EEE 466 (2025) –Project Group 04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C0F46-A776-4690-8047-AD2C4AD54F1B}"/>
              </a:ext>
            </a:extLst>
          </p:cNvPr>
          <p:cNvSpPr txBox="1"/>
          <p:nvPr/>
        </p:nvSpPr>
        <p:spPr>
          <a:xfrm>
            <a:off x="6963076" y="4835723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  <a:latin typeface="Arial Narrow" panose="020B0606020202030204" pitchFamily="34" charset="0"/>
              </a:rPr>
              <a:t>Presented by: 20060068</a:t>
            </a:r>
            <a:endParaRPr lang="en-GB" i="1" dirty="0">
              <a:solidFill>
                <a:srgbClr val="FFFF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73407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von">
  <a:themeElements>
    <a:clrScheme name="Savon">
      <a:dk1>
        <a:srgbClr val="000000"/>
      </a:dk1>
      <a:lt1>
        <a:srgbClr val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2121</Words>
  <Application>Microsoft Office PowerPoint</Application>
  <PresentationFormat>On-screen Show (16:9)</PresentationFormat>
  <Paragraphs>365</Paragraphs>
  <Slides>44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Arial Narrow</vt:lpstr>
      <vt:lpstr>Calibri</vt:lpstr>
      <vt:lpstr>Cambria</vt:lpstr>
      <vt:lpstr>Cambria Math</vt:lpstr>
      <vt:lpstr>Century Gothic</vt:lpstr>
      <vt:lpstr>Garamond</vt:lpstr>
      <vt:lpstr>Symbol</vt:lpstr>
      <vt:lpstr>Times New Roman</vt:lpstr>
      <vt:lpstr>Simple Light</vt:lpstr>
      <vt:lpstr>Savon</vt:lpstr>
      <vt:lpstr>Design of a Class-A Common-Emitter RF Power Amplifier for the 433 MHz ISM Band</vt:lpstr>
      <vt:lpstr>Outline</vt:lpstr>
      <vt:lpstr>1. Abstract</vt:lpstr>
      <vt:lpstr>2 Introduction</vt:lpstr>
      <vt:lpstr>PowerPoint Presentation</vt:lpstr>
      <vt:lpstr>3.2 Literature Review</vt:lpstr>
      <vt:lpstr>3.3 Design: Problem Formulation (PO(b))</vt:lpstr>
      <vt:lpstr>3.2 Design Methods (PO(a))</vt:lpstr>
      <vt:lpstr> Design: Simulation  &amp; Implementation: Demonstration </vt:lpstr>
      <vt:lpstr>PowerPoint Presentation</vt:lpstr>
      <vt:lpstr>PowerPoint Presentation</vt:lpstr>
      <vt:lpstr>PowerPoint Presentation</vt:lpstr>
      <vt:lpstr>3.3 Design: Circuit Diagram (Without Matching Network)</vt:lpstr>
      <vt:lpstr>S parameters (without matching network)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P_sat  Analysis</vt:lpstr>
      <vt:lpstr>PowerPoint Presentation</vt:lpstr>
      <vt:lpstr>PowerPoint Presentation</vt:lpstr>
      <vt:lpstr>PowerPoint Presentation</vt:lpstr>
      <vt:lpstr>PowerPoint Presentation</vt:lpstr>
      <vt:lpstr>PAE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5.1 Novelty</vt:lpstr>
      <vt:lpstr>PowerPoint Presentation</vt:lpstr>
      <vt:lpstr>8. Future Work (PO(l))</vt:lpstr>
      <vt:lpstr>6. Reflection on Individual and Team work </vt:lpstr>
      <vt:lpstr>7 Communication to External Stakeholders (PO(j))</vt:lpstr>
      <vt:lpstr>9. CO/PO Alignment </vt:lpstr>
      <vt:lpstr>10.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Multi-Sensor Mobile Environmental Monitoring System</dc:title>
  <dc:creator>Mohammad Al Hosan</dc:creator>
  <cp:lastModifiedBy>2006090 - Mohammad Al Hosan Kanon</cp:lastModifiedBy>
  <cp:revision>55</cp:revision>
  <dcterms:modified xsi:type="dcterms:W3CDTF">2025-07-30T15:46:53Z</dcterms:modified>
</cp:coreProperties>
</file>